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sldIdLst>
    <p:sldId id="256" r:id="rId2"/>
    <p:sldId id="313" r:id="rId3"/>
    <p:sldId id="308" r:id="rId4"/>
    <p:sldId id="257" r:id="rId5"/>
    <p:sldId id="266" r:id="rId6"/>
    <p:sldId id="258" r:id="rId7"/>
    <p:sldId id="267" r:id="rId8"/>
    <p:sldId id="260" r:id="rId9"/>
    <p:sldId id="261" r:id="rId10"/>
    <p:sldId id="314" r:id="rId11"/>
    <p:sldId id="286" r:id="rId12"/>
    <p:sldId id="287" r:id="rId13"/>
    <p:sldId id="288" r:id="rId14"/>
    <p:sldId id="298" r:id="rId15"/>
    <p:sldId id="289" r:id="rId16"/>
    <p:sldId id="290" r:id="rId17"/>
    <p:sldId id="264" r:id="rId18"/>
    <p:sldId id="315" r:id="rId19"/>
    <p:sldId id="292" r:id="rId20"/>
    <p:sldId id="293" r:id="rId21"/>
    <p:sldId id="295" r:id="rId22"/>
    <p:sldId id="294" r:id="rId23"/>
    <p:sldId id="268" r:id="rId24"/>
    <p:sldId id="303" r:id="rId25"/>
    <p:sldId id="297" r:id="rId26"/>
    <p:sldId id="296" r:id="rId27"/>
    <p:sldId id="269" r:id="rId28"/>
    <p:sldId id="299" r:id="rId29"/>
    <p:sldId id="300" r:id="rId30"/>
    <p:sldId id="301" r:id="rId31"/>
    <p:sldId id="270" r:id="rId32"/>
    <p:sldId id="302" r:id="rId33"/>
    <p:sldId id="271" r:id="rId34"/>
    <p:sldId id="304" r:id="rId35"/>
    <p:sldId id="272" r:id="rId36"/>
    <p:sldId id="305" r:id="rId37"/>
    <p:sldId id="316" r:id="rId38"/>
    <p:sldId id="275" r:id="rId39"/>
    <p:sldId id="276" r:id="rId40"/>
    <p:sldId id="306" r:id="rId41"/>
    <p:sldId id="277" r:id="rId42"/>
    <p:sldId id="307" r:id="rId43"/>
    <p:sldId id="278" r:id="rId44"/>
    <p:sldId id="309" r:id="rId45"/>
    <p:sldId id="279" r:id="rId46"/>
    <p:sldId id="310" r:id="rId47"/>
    <p:sldId id="282" r:id="rId48"/>
    <p:sldId id="311" r:id="rId49"/>
    <p:sldId id="280" r:id="rId50"/>
    <p:sldId id="283" r:id="rId51"/>
    <p:sldId id="312" r:id="rId52"/>
    <p:sldId id="284" r:id="rId53"/>
    <p:sldId id="317" r:id="rId54"/>
    <p:sldId id="262" r:id="rId55"/>
    <p:sldId id="318" r:id="rId56"/>
    <p:sldId id="263" r:id="rId57"/>
    <p:sldId id="265" r:id="rId58"/>
    <p:sldId id="291" r:id="rId5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58"/>
    <p:restoredTop sz="95701"/>
  </p:normalViewPr>
  <p:slideViewPr>
    <p:cSldViewPr snapToGrid="0" snapToObjects="1">
      <p:cViewPr varScale="1">
        <p:scale>
          <a:sx n="103" d="100"/>
          <a:sy n="103" d="100"/>
        </p:scale>
        <p:origin x="5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tiff>
</file>

<file path=ppt/media/image11.tiff>
</file>

<file path=ppt/media/image12.tiff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90923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422609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6699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87256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918623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264504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44776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1BBD-5F17-BA4B-A736-2982AF6FDEE7}" type="slidenum">
              <a:t>54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4551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1BBD-5F17-BA4B-A736-2982AF6FDEE7}" type="slidenum">
              <a:t>55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987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B1BBD-5F17-BA4B-A736-2982AF6FDEE7}" type="slidenum">
              <a:t>56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6782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63127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558377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49156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50794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55444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5619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09336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30639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rasbt/python-machine-learning-book/blob/master/code/ch03/ch03.ipynb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Relationship Id="rId3" Type="http://schemas.openxmlformats.org/officeDocument/2006/relationships/hyperlink" Target="http://tensorflowkorea.wordpress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1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Overview, Install, Type, Flow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Install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99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Imprementation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34831"/>
              </p:ext>
            </p:extLst>
          </p:nvPr>
        </p:nvGraphicFramePr>
        <p:xfrm>
          <a:off x="1421411" y="1733820"/>
          <a:ext cx="9349179" cy="35517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25051"/>
                <a:gridCol w="5094482"/>
                <a:gridCol w="2329646"/>
              </a:tblGrid>
              <a:tr h="11839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CPython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Reference</a:t>
                      </a:r>
                      <a:r>
                        <a:rPr lang="en-US" altLang="ko-KR" sz="2000" b="0" baseline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 Implementation, 2.7.12</a:t>
                      </a:r>
                      <a:r>
                        <a:rPr lang="ko-KR" altLang="en-US" sz="2000" b="0" baseline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2000" b="0" baseline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/ 3.5.2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www.python.org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1839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PyPy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RPython,</a:t>
                      </a:r>
                      <a:r>
                        <a:rPr lang="ko-KR" altLang="en-US" sz="200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2000">
                          <a:latin typeface="+mn-ea"/>
                          <a:ea typeface="+mn-ea"/>
                        </a:rPr>
                        <a:t>JIT compile, 2.7.10</a:t>
                      </a:r>
                      <a:r>
                        <a:rPr lang="ko-KR" altLang="en-US" sz="200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200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200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2000">
                          <a:latin typeface="+mn-ea"/>
                          <a:ea typeface="+mn-ea"/>
                        </a:rPr>
                        <a:t>3.3.5,</a:t>
                      </a:r>
                    </a:p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for performance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www.pypy.org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18390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Jython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written java,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2000">
                          <a:latin typeface="+mn-ea"/>
                          <a:ea typeface="+mn-ea"/>
                        </a:rPr>
                        <a:t>JVM, 2.7.0,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for using java classes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www.jython.org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612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093669"/>
            <a:ext cx="11110245" cy="5531575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Mac &amp; Linux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come with python 2.7 out of the box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python.org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windows, mac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linux </a:t>
            </a:r>
            <a:r>
              <a:rPr kumimoji="1" lang="ko-KR" altLang="en-US">
                <a:ea typeface="Nanum Gothic" charset="-127"/>
                <a:cs typeface="Nanum Gothic" charset="-127"/>
              </a:rPr>
              <a:t>배포판 패키지 관리툴 </a:t>
            </a:r>
            <a:r>
              <a:rPr kumimoji="1" lang="en-US" altLang="ko-KR">
                <a:ea typeface="Nanum Gothic" charset="-127"/>
                <a:cs typeface="Nanum Gothic" charset="-127"/>
              </a:rPr>
              <a:t>(e.g. yum, apt-get)</a:t>
            </a:r>
          </a:p>
          <a:p>
            <a:pPr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ActivaState, Canopy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windows, mac, linux</a:t>
            </a:r>
          </a:p>
          <a:p>
            <a:pPr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Anaconda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continuum.io</a:t>
            </a:r>
          </a:p>
          <a:p>
            <a:pPr lvl="1">
              <a:lnSpc>
                <a:spcPct val="110000"/>
              </a:lnSpc>
            </a:pPr>
            <a:r>
              <a:rPr kumimoji="1" lang="en-US" altLang="ko-KR">
                <a:ea typeface="Nanum Gothic" charset="-127"/>
                <a:cs typeface="Nanum Gothic" charset="-127"/>
              </a:rPr>
              <a:t>720+ for stats, data mining, ml, dl, nlp, </a:t>
            </a:r>
            <a:r>
              <a:rPr kumimoji="1" lang="is-IS" altLang="ko-KR">
                <a:ea typeface="Nanum Gothic" charset="-127"/>
                <a:cs typeface="Nanum Gothic" charset="-127"/>
              </a:rPr>
              <a:t>…</a:t>
            </a:r>
          </a:p>
          <a:p>
            <a:pPr lvl="1">
              <a:lnSpc>
                <a:spcPct val="110000"/>
              </a:lnSpc>
            </a:pPr>
            <a:r>
              <a:rPr kumimoji="1" lang="is-IS" altLang="ko-KR">
                <a:ea typeface="Nanum Gothic" charset="-127"/>
                <a:cs typeface="Nanum Gothic" charset="-127"/>
              </a:rPr>
              <a:t>include Numpy, SciPy, pandas, scikit-learn, Jupyter, NLTK, matplotlib, ...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1376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918" y="1035124"/>
            <a:ext cx="8964164" cy="58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8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IDE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570" y="2947227"/>
            <a:ext cx="5606647" cy="360996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4564" y="2538085"/>
            <a:ext cx="2222670" cy="832461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9394484" y="2748505"/>
            <a:ext cx="25074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/>
              <a:t>http://www.pydev.org/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727050" y="1139729"/>
            <a:ext cx="473790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/>
              <a:t>Text Editor is Good.</a:t>
            </a:r>
          </a:p>
          <a:p>
            <a:r>
              <a:rPr kumimoji="1" lang="en-US" altLang="ko-KR" sz="2800"/>
              <a:t>e.g. Sublime Text, TextMate </a:t>
            </a:r>
            <a:endParaRPr kumimoji="1" lang="ko-KR" altLang="en-US" sz="280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7686" y="3305233"/>
            <a:ext cx="3420491" cy="318008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042" y="1895640"/>
            <a:ext cx="1534441" cy="1534441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2327697" y="2439584"/>
            <a:ext cx="39685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/>
              <a:t>https://www.jetbrains.com/pycharm/</a:t>
            </a:r>
          </a:p>
        </p:txBody>
      </p:sp>
    </p:spTree>
    <p:extLst>
      <p:ext uri="{BB962C8B-B14F-4D97-AF65-F5344CB8AC3E}">
        <p14:creationId xmlns:p14="http://schemas.microsoft.com/office/powerpoint/2010/main" val="2575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Package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677" y="1023268"/>
            <a:ext cx="10720647" cy="557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658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Package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1617970" y="1093669"/>
            <a:ext cx="8956060" cy="5531575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pip search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pip install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pip install --upgrade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pip uninstall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conda search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conda install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conda update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$ conda uninstall </a:t>
            </a:r>
            <a:r>
              <a:rPr kumimoji="1" lang="en-US" altLang="ko-KR" i="1">
                <a:ea typeface="Nanum Gothic" charset="-127"/>
                <a:cs typeface="Nanum Gothic" charset="-127"/>
              </a:rPr>
              <a:t>package_name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4316" y="4081549"/>
            <a:ext cx="3231113" cy="23535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411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Hello, World!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script, interactive</a:t>
            </a:r>
            <a:endParaRPr kumimoji="1" lang="ko-KR" altLang="en-US" sz="4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2255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Type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986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bool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713567" y="1309796"/>
            <a:ext cx="8764867" cy="3636277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&lt;True, False&gt;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$ python ⏎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a = bool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type(a)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&lt;class ‘bool’&gt;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True.__class__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&lt;class ‘bool’&gt;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306340" y="5562296"/>
            <a:ext cx="75793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/>
              <a:t>변수</a:t>
            </a:r>
            <a:r>
              <a:rPr kumimoji="1" lang="en-US" altLang="ko-KR" sz="2400"/>
              <a:t> </a:t>
            </a:r>
            <a:r>
              <a:rPr kumimoji="1" lang="ko-KR" altLang="en-US" sz="2400"/>
              <a:t>이름은 대소문자</a:t>
            </a:r>
            <a:r>
              <a:rPr kumimoji="1" lang="en-US" altLang="ko-KR" sz="2400"/>
              <a:t>(a~z, A~Z), </a:t>
            </a:r>
            <a:r>
              <a:rPr kumimoji="1" lang="ko-KR" altLang="en-US" sz="2400"/>
              <a:t>숫자</a:t>
            </a:r>
            <a:r>
              <a:rPr kumimoji="1" lang="en-US" altLang="ko-KR" sz="2400"/>
              <a:t>,</a:t>
            </a:r>
            <a:r>
              <a:rPr kumimoji="1" lang="ko-KR" altLang="en-US" sz="2400"/>
              <a:t> 언더스코어로 </a:t>
            </a:r>
          </a:p>
          <a:p>
            <a:r>
              <a:rPr kumimoji="1" lang="ko-KR" altLang="en-US" sz="2400"/>
              <a:t>구성할 수 있으나 숫자로 시작할 수 없습니다</a:t>
            </a:r>
            <a:r>
              <a:rPr kumimoji="1" lang="en-US" altLang="ko-KR" sz="2400"/>
              <a:t>.</a:t>
            </a:r>
            <a:r>
              <a:rPr kumimoji="1" lang="ko-KR" altLang="en-US" sz="2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04578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Overview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948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number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648722" y="1622192"/>
            <a:ext cx="8897871" cy="3794221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$ python ⏎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a = 1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type(a)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&lt;class ‘int’&gt;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a.__class__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&lt;class ‘int’&gt;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3.5.__class__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&lt;class ‘float’&gt;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572895" y="1505812"/>
            <a:ext cx="1961804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/>
              <a:t>+ </a:t>
            </a:r>
            <a:r>
              <a:rPr kumimoji="1" lang="ko-KR" altLang="en-US"/>
              <a:t> 덧셈</a:t>
            </a:r>
          </a:p>
          <a:p>
            <a:pPr>
              <a:lnSpc>
                <a:spcPct val="150000"/>
              </a:lnSpc>
            </a:pPr>
            <a:r>
              <a:rPr kumimoji="1" lang="en-US" altLang="ko-KR"/>
              <a:t>-</a:t>
            </a:r>
            <a:r>
              <a:rPr kumimoji="1" lang="ko-KR" altLang="en-US"/>
              <a:t>   뺄셈</a:t>
            </a:r>
          </a:p>
          <a:p>
            <a:pPr>
              <a:lnSpc>
                <a:spcPct val="150000"/>
              </a:lnSpc>
            </a:pPr>
            <a:r>
              <a:rPr kumimoji="1" lang="ko-KR" altLang="en-US"/>
              <a:t>*   곱셈</a:t>
            </a:r>
          </a:p>
          <a:p>
            <a:pPr>
              <a:lnSpc>
                <a:spcPct val="150000"/>
              </a:lnSpc>
            </a:pPr>
            <a:r>
              <a:rPr kumimoji="1" lang="en-US" altLang="ko-KR"/>
              <a:t>/</a:t>
            </a:r>
            <a:r>
              <a:rPr kumimoji="1" lang="ko-KR" altLang="en-US"/>
              <a:t>   나눗셈</a:t>
            </a:r>
          </a:p>
          <a:p>
            <a:pPr>
              <a:lnSpc>
                <a:spcPct val="150000"/>
              </a:lnSpc>
            </a:pPr>
            <a:r>
              <a:rPr kumimoji="1" lang="en-US" altLang="ko-KR"/>
              <a:t>//</a:t>
            </a:r>
            <a:r>
              <a:rPr kumimoji="1" lang="ko-KR" altLang="en-US"/>
              <a:t>  몫</a:t>
            </a:r>
          </a:p>
          <a:p>
            <a:pPr>
              <a:lnSpc>
                <a:spcPct val="150000"/>
              </a:lnSpc>
            </a:pPr>
            <a:r>
              <a:rPr kumimoji="1" lang="en-US" altLang="ko-KR"/>
              <a:t>%</a:t>
            </a:r>
            <a:r>
              <a:rPr kumimoji="1" lang="ko-KR" altLang="en-US"/>
              <a:t>  나머지</a:t>
            </a:r>
          </a:p>
          <a:p>
            <a:pPr>
              <a:lnSpc>
                <a:spcPct val="150000"/>
              </a:lnSpc>
            </a:pPr>
            <a:r>
              <a:rPr kumimoji="1" lang="ko-KR" altLang="en-US"/>
              <a:t>**  제곱</a:t>
            </a:r>
          </a:p>
          <a:p>
            <a:pPr>
              <a:lnSpc>
                <a:spcPct val="150000"/>
              </a:lnSpc>
            </a:pPr>
            <a:r>
              <a:rPr kumimoji="1" lang="en-US" altLang="ko-KR"/>
              <a:t>+=,</a:t>
            </a:r>
            <a:r>
              <a:rPr kumimoji="1" lang="ko-KR" altLang="en-US"/>
              <a:t> </a:t>
            </a:r>
            <a:r>
              <a:rPr kumimoji="1" lang="en-US" altLang="ko-KR"/>
              <a:t>-=,</a:t>
            </a:r>
            <a:r>
              <a:rPr kumimoji="1" lang="ko-KR" altLang="en-US"/>
              <a:t> *</a:t>
            </a:r>
            <a:r>
              <a:rPr kumimoji="1" lang="en-US" altLang="ko-KR"/>
              <a:t>=,</a:t>
            </a:r>
            <a:r>
              <a:rPr kumimoji="1" lang="ko-KR" altLang="en-US"/>
              <a:t> </a:t>
            </a:r>
            <a:r>
              <a:rPr kumimoji="1" lang="en-US" altLang="ko-KR"/>
              <a:t>/=,</a:t>
            </a:r>
            <a:r>
              <a:rPr kumimoji="1" lang="ko-KR" altLang="en-US"/>
              <a:t> </a:t>
            </a:r>
            <a:r>
              <a:rPr kumimoji="1" lang="en-US" altLang="ko-KR"/>
              <a:t>//=,</a:t>
            </a:r>
            <a:r>
              <a:rPr kumimoji="1" lang="ko-KR" altLang="en-US"/>
              <a:t> </a:t>
            </a:r>
            <a:r>
              <a:rPr kumimoji="1" lang="en-US" altLang="ko-KR"/>
              <a:t>%=,</a:t>
            </a:r>
            <a:r>
              <a:rPr kumimoji="1" lang="ko-KR" altLang="en-US"/>
              <a:t> **</a:t>
            </a:r>
            <a:r>
              <a:rPr kumimoji="1" lang="en-US" altLang="ko-KR"/>
              <a:t>=</a:t>
            </a:r>
          </a:p>
          <a:p>
            <a:pPr>
              <a:lnSpc>
                <a:spcPct val="150000"/>
              </a:lnSpc>
            </a:pPr>
            <a:endParaRPr kumimoji="1" lang="en-US" altLang="ko-KR"/>
          </a:p>
          <a:p>
            <a:pPr>
              <a:lnSpc>
                <a:spcPct val="150000"/>
              </a:lnSpc>
            </a:pPr>
            <a:r>
              <a:rPr kumimoji="1" lang="en-US" altLang="ko-KR"/>
              <a:t>a += 1 ,  a -= 1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564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number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1254529" y="1825625"/>
            <a:ext cx="968294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/>
              <a:t>2</a:t>
            </a:r>
            <a:r>
              <a:rPr lang="ko-KR" altLang="en-US" sz="2400"/>
              <a:t>진수는 숫자 앞에 </a:t>
            </a:r>
            <a:r>
              <a:rPr lang="en-US" altLang="ko-KR" sz="2400"/>
              <a:t>'0b', '0B' </a:t>
            </a:r>
            <a:r>
              <a:rPr lang="ko-KR" altLang="en-US" sz="2400"/>
              <a:t>를 붙입니다</a:t>
            </a:r>
            <a:r>
              <a:rPr lang="en-US" altLang="ko-KR" sz="240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/>
              <a:t>8</a:t>
            </a:r>
            <a:r>
              <a:rPr lang="ko-KR" altLang="en-US" sz="2400"/>
              <a:t>진수는 숫자 앞에 </a:t>
            </a:r>
            <a:r>
              <a:rPr lang="en-US" altLang="ko-KR" sz="2400"/>
              <a:t>'0o', '0O' </a:t>
            </a:r>
            <a:r>
              <a:rPr lang="ko-KR" altLang="en-US" sz="2400"/>
              <a:t>를 붙입니다</a:t>
            </a:r>
            <a:r>
              <a:rPr lang="en-US" altLang="ko-KR" sz="240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/>
              <a:t>16</a:t>
            </a:r>
            <a:r>
              <a:rPr lang="ko-KR" altLang="en-US" sz="2400"/>
              <a:t>진수는 숫자 앞에 </a:t>
            </a:r>
            <a:r>
              <a:rPr lang="en-US" altLang="ko-KR" sz="2400"/>
              <a:t>'0x', '0X' </a:t>
            </a:r>
            <a:r>
              <a:rPr lang="ko-KR" altLang="en-US" sz="2400"/>
              <a:t>를 붙입니다</a:t>
            </a:r>
            <a:r>
              <a:rPr lang="en-US" altLang="ko-KR" sz="240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/>
              <a:t>int </a:t>
            </a:r>
            <a:r>
              <a:rPr lang="ko-KR" altLang="en-US" sz="2400"/>
              <a:t>와 </a:t>
            </a:r>
            <a:r>
              <a:rPr lang="en-US" altLang="ko-KR" sz="2400"/>
              <a:t>float </a:t>
            </a:r>
            <a:r>
              <a:rPr lang="ko-KR" altLang="en-US" sz="2400"/>
              <a:t>간의 형변환은 </a:t>
            </a:r>
            <a:r>
              <a:rPr lang="en-US" altLang="ko-KR" sz="2400"/>
              <a:t>int() </a:t>
            </a:r>
            <a:r>
              <a:rPr lang="ko-KR" altLang="en-US" sz="2400"/>
              <a:t>함수와 </a:t>
            </a:r>
            <a:r>
              <a:rPr lang="en-US" altLang="ko-KR" sz="2400"/>
              <a:t>float() </a:t>
            </a:r>
            <a:r>
              <a:rPr lang="ko-KR" altLang="en-US" sz="2400"/>
              <a:t>함수를 사용합니다</a:t>
            </a:r>
            <a:r>
              <a:rPr lang="en-US" altLang="ko-KR" sz="2400"/>
              <a:t>.</a:t>
            </a:r>
          </a:p>
          <a:p>
            <a:pPr>
              <a:lnSpc>
                <a:spcPct val="150000"/>
              </a:lnSpc>
            </a:pPr>
            <a:r>
              <a:rPr kumimoji="1" lang="ko-KR" altLang="en-US" sz="2400"/>
              <a:t>숫자의 크기에 제한이 없습니다</a:t>
            </a:r>
            <a:r>
              <a:rPr kumimoji="1" lang="en-US" altLang="ko-KR" sz="2400"/>
              <a:t>.</a:t>
            </a:r>
            <a:endParaRPr kumimoji="1"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40995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number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2400">
                <a:ea typeface="Nanum Gothic" charset="-127"/>
                <a:cs typeface="Nanum Gothic" charset="-127"/>
                <a:hlinkClick r:id="rId3"/>
              </a:rPr>
              <a:t>github link</a:t>
            </a: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076375" y="4637955"/>
            <a:ext cx="4039250" cy="5934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/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$ ipython notebook ⏎</a:t>
            </a:r>
          </a:p>
        </p:txBody>
      </p:sp>
    </p:spTree>
    <p:extLst>
      <p:ext uri="{BB962C8B-B14F-4D97-AF65-F5344CB8AC3E}">
        <p14:creationId xmlns:p14="http://schemas.microsoft.com/office/powerpoint/2010/main" val="522236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string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1105593" y="1163782"/>
            <a:ext cx="10291155" cy="5394960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  <a:buFont typeface="Arial" charset="0"/>
              <a:buChar char="•"/>
            </a:pPr>
            <a:r>
              <a:rPr kumimoji="1" lang="ko-KR" altLang="en-US" sz="2400">
                <a:latin typeface="+mn-ea"/>
                <a:cs typeface="Courier New" charset="0"/>
              </a:rPr>
              <a:t>홑따옴표나 쌍따옴표를 이용하여 문자열을 만들 수 있습니다</a:t>
            </a:r>
            <a:r>
              <a:rPr kumimoji="1" lang="en-US" altLang="ko-KR" sz="2400">
                <a:latin typeface="+mn-ea"/>
                <a:cs typeface="Courier New" charset="0"/>
              </a:rPr>
              <a:t>.</a:t>
            </a:r>
            <a:r>
              <a:rPr kumimoji="1" lang="ko-KR" altLang="en-US" sz="2400">
                <a:latin typeface="+mn-ea"/>
                <a:cs typeface="Courier New" charset="0"/>
              </a:rPr>
              <a:t/>
            </a:r>
            <a:br>
              <a:rPr kumimoji="1" lang="ko-KR" altLang="en-US" sz="2400">
                <a:latin typeface="+mn-ea"/>
                <a:cs typeface="Courier New" charset="0"/>
              </a:rPr>
            </a:br>
            <a:r>
              <a:rPr kumimoji="1" lang="en-US" altLang="ko-KR" sz="2400">
                <a:latin typeface="+mn-ea"/>
                <a:cs typeface="Courier New" charset="0"/>
              </a:rPr>
              <a:t>e.g. ‘Korea’, “It’s great!”</a:t>
            </a:r>
            <a:endParaRPr kumimoji="1" lang="ko-KR" altLang="en-US" sz="2400">
              <a:latin typeface="+mn-ea"/>
              <a:cs typeface="Courier New" charset="0"/>
            </a:endParaRPr>
          </a:p>
          <a:p>
            <a:pPr>
              <a:lnSpc>
                <a:spcPct val="130000"/>
              </a:lnSpc>
              <a:buFont typeface="Arial" charset="0"/>
              <a:buChar char="•"/>
            </a:pPr>
            <a:r>
              <a:rPr kumimoji="1" lang="ko-KR" altLang="en-US" sz="2400">
                <a:latin typeface="+mn-ea"/>
                <a:cs typeface="Courier New" charset="0"/>
              </a:rPr>
              <a:t>세개의 따옴표를 연속으로 사용하면 여러줄을 쓸수 있습니다</a:t>
            </a:r>
            <a:r>
              <a:rPr kumimoji="1" lang="en-US" altLang="ko-KR" sz="2400">
                <a:latin typeface="+mn-ea"/>
                <a:cs typeface="Courier New" charset="0"/>
              </a:rPr>
              <a:t>.</a:t>
            </a:r>
            <a:br>
              <a:rPr kumimoji="1" lang="en-US" altLang="ko-KR" sz="2400">
                <a:latin typeface="+mn-ea"/>
                <a:cs typeface="Courier New" charset="0"/>
              </a:rPr>
            </a:br>
            <a:r>
              <a:rPr kumimoji="1" lang="en-US" altLang="ko-KR" sz="2400">
                <a:latin typeface="+mn-ea"/>
                <a:cs typeface="Courier New" charset="0"/>
              </a:rPr>
              <a:t>e.g. ‘’‘Python is </a:t>
            </a:r>
            <a:br>
              <a:rPr kumimoji="1" lang="en-US" altLang="ko-KR" sz="2400">
                <a:latin typeface="+mn-ea"/>
                <a:cs typeface="Courier New" charset="0"/>
              </a:rPr>
            </a:br>
            <a:r>
              <a:rPr kumimoji="1" lang="en-US" altLang="ko-KR" sz="2400">
                <a:latin typeface="+mn-ea"/>
                <a:cs typeface="Courier New" charset="0"/>
              </a:rPr>
              <a:t>      a programming language‘’‘</a:t>
            </a:r>
          </a:p>
          <a:p>
            <a:pPr>
              <a:lnSpc>
                <a:spcPct val="130000"/>
              </a:lnSpc>
              <a:buFont typeface="Arial" charset="0"/>
              <a:buChar char="•"/>
            </a:pPr>
            <a:r>
              <a:rPr kumimoji="1" lang="en-US" altLang="ko-KR" sz="2400">
                <a:latin typeface="+mn-ea"/>
                <a:cs typeface="Courier New" charset="0"/>
              </a:rPr>
              <a:t>string </a:t>
            </a:r>
            <a:r>
              <a:rPr kumimoji="1" lang="ko-KR" altLang="en-US" sz="2400">
                <a:latin typeface="+mn-ea"/>
                <a:cs typeface="Courier New" charset="0"/>
              </a:rPr>
              <a:t>클래스는 </a:t>
            </a:r>
            <a:r>
              <a:rPr kumimoji="1" lang="en-US" altLang="ko-KR" sz="2400">
                <a:latin typeface="+mn-ea"/>
                <a:cs typeface="Courier New" charset="0"/>
              </a:rPr>
              <a:t>+,</a:t>
            </a:r>
            <a:r>
              <a:rPr kumimoji="1" lang="ko-KR" altLang="en-US" sz="2400">
                <a:latin typeface="+mn-ea"/>
                <a:cs typeface="Courier New" charset="0"/>
              </a:rPr>
              <a:t> * 연산자를 지원하고 다양한 메소드를 가지고 있습니다</a:t>
            </a:r>
            <a:r>
              <a:rPr kumimoji="1" lang="en-US" altLang="ko-KR" sz="2400">
                <a:latin typeface="+mn-ea"/>
                <a:cs typeface="Courier New" charset="0"/>
              </a:rPr>
              <a:t>.</a:t>
            </a:r>
            <a:endParaRPr kumimoji="1" lang="ko-KR" altLang="en-US" sz="2400">
              <a:latin typeface="+mn-ea"/>
              <a:cs typeface="Courier New" charset="0"/>
            </a:endParaRPr>
          </a:p>
          <a:p>
            <a:pPr>
              <a:lnSpc>
                <a:spcPct val="130000"/>
              </a:lnSpc>
              <a:buFont typeface="Arial" charset="0"/>
              <a:buChar char="•"/>
            </a:pPr>
            <a:r>
              <a:rPr kumimoji="1" lang="en-US" altLang="ko-KR" sz="2400">
                <a:latin typeface="+mn-ea"/>
                <a:cs typeface="Courier New" charset="0"/>
              </a:rPr>
              <a:t>string</a:t>
            </a:r>
            <a:r>
              <a:rPr kumimoji="1" lang="ko-KR" altLang="en-US" sz="2400">
                <a:latin typeface="+mn-ea"/>
                <a:cs typeface="Courier New" charset="0"/>
              </a:rPr>
              <a:t>은 배열처럼 인덱스 번호로 문자열의 위치를 참조할 수 있습니다</a:t>
            </a:r>
            <a:r>
              <a:rPr kumimoji="1" lang="en-US" altLang="ko-KR" sz="2400">
                <a:latin typeface="+mn-ea"/>
                <a:cs typeface="Courier New" charset="0"/>
              </a:rPr>
              <a:t>.</a:t>
            </a:r>
            <a:r>
              <a:rPr kumimoji="1" lang="ko-KR" altLang="en-US" sz="2400">
                <a:latin typeface="+mn-ea"/>
                <a:cs typeface="Courier New" charset="0"/>
              </a:rPr>
              <a:t/>
            </a:r>
            <a:br>
              <a:rPr kumimoji="1" lang="ko-KR" altLang="en-US" sz="2400">
                <a:latin typeface="+mn-ea"/>
                <a:cs typeface="Courier New" charset="0"/>
              </a:rPr>
            </a:br>
            <a:r>
              <a:rPr kumimoji="1" lang="en-US" altLang="ko-KR" sz="2400">
                <a:latin typeface="+mn-ea"/>
                <a:cs typeface="Courier New" charset="0"/>
              </a:rPr>
              <a:t>e.g. some_string[9]</a:t>
            </a:r>
          </a:p>
        </p:txBody>
      </p:sp>
    </p:spTree>
    <p:extLst>
      <p:ext uri="{BB962C8B-B14F-4D97-AF65-F5344CB8AC3E}">
        <p14:creationId xmlns:p14="http://schemas.microsoft.com/office/powerpoint/2010/main" val="177480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string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937600"/>
              </p:ext>
            </p:extLst>
          </p:nvPr>
        </p:nvGraphicFramePr>
        <p:xfrm>
          <a:off x="1917700" y="2787161"/>
          <a:ext cx="8128000" cy="319160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10638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0</a:t>
                      </a:r>
                      <a:endParaRPr lang="ko-KR" altLang="en-US" sz="200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1</a:t>
                      </a:r>
                      <a:endParaRPr lang="ko-KR" altLang="en-US" sz="200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2</a:t>
                      </a:r>
                      <a:endParaRPr lang="ko-KR" altLang="en-US" sz="200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3</a:t>
                      </a:r>
                      <a:endParaRPr lang="ko-KR" altLang="en-US" sz="200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4</a:t>
                      </a:r>
                      <a:endParaRPr lang="ko-KR" altLang="en-US" sz="2000"/>
                    </a:p>
                  </a:txBody>
                  <a:tcPr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638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/>
                        <a:t>K</a:t>
                      </a:r>
                      <a:endParaRPr lang="ko-KR" altLang="en-US" sz="32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/>
                        <a:t>o</a:t>
                      </a:r>
                      <a:endParaRPr lang="ko-KR" altLang="en-US" sz="32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/>
                        <a:t>r</a:t>
                      </a:r>
                      <a:endParaRPr lang="ko-KR" altLang="en-US" sz="32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/>
                        <a:t>e</a:t>
                      </a:r>
                      <a:endParaRPr lang="ko-KR" altLang="en-US" sz="32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b="1"/>
                        <a:t>a</a:t>
                      </a:r>
                      <a:endParaRPr lang="ko-KR" altLang="en-US" sz="3200" b="1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638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-5</a:t>
                      </a:r>
                      <a:endParaRPr lang="ko-KR" altLang="en-US" sz="20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-4</a:t>
                      </a:r>
                      <a:endParaRPr lang="ko-KR" altLang="en-US" sz="20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-3</a:t>
                      </a:r>
                      <a:endParaRPr lang="ko-KR" altLang="en-US" sz="20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-2</a:t>
                      </a:r>
                      <a:endParaRPr lang="ko-KR" altLang="en-US" sz="20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-1</a:t>
                      </a:r>
                      <a:endParaRPr lang="ko-KR" altLang="en-US" sz="200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17700" y="1239718"/>
            <a:ext cx="22124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 = ‘Korea’</a:t>
            </a:r>
          </a:p>
          <a:p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s[0]   # K</a:t>
            </a:r>
          </a:p>
          <a:p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s[4]   # a</a:t>
            </a:r>
          </a:p>
          <a:p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s[-2]  # e</a:t>
            </a:r>
          </a:p>
          <a:p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s[-5]  # K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89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string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1648722" y="1163782"/>
            <a:ext cx="8897871" cy="557784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$ ipython ⏎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]: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s = ‘a’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]: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s + s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‘aa’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]: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s * 2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‘aa’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]: </a:t>
            </a:r>
            <a:r>
              <a:rPr kumimoji="1" lang="en-US" altLang="ko-KR" sz="2400" b="1">
                <a:latin typeface="Courier New" charset="0"/>
                <a:ea typeface="Courier New" charset="0"/>
                <a:cs typeface="Courier New" charset="0"/>
              </a:rPr>
              <a:t>s.\t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s.capitalize    s.endswith      s.index         s.isidentifier  s.istitle       s.lstrip </a:t>
            </a:r>
            <a:r>
              <a:rPr kumimoji="1" lang="is-IS" altLang="ko-KR" sz="2400">
                <a:latin typeface="Courier New" charset="0"/>
                <a:ea typeface="Courier New" charset="0"/>
                <a:cs typeface="Courier New" charset="0"/>
              </a:rPr>
              <a:t>…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is-IS" altLang="ko-KR" sz="2400">
                <a:latin typeface="Courier New" charset="0"/>
                <a:ea typeface="Courier New" charset="0"/>
                <a:cs typeface="Courier New" charset="0"/>
              </a:rPr>
              <a:t>]: </a:t>
            </a:r>
            <a:r>
              <a:rPr kumimoji="1" lang="is-IS" altLang="ko-KR" sz="2400" b="1">
                <a:latin typeface="Courier New" charset="0"/>
                <a:ea typeface="Courier New" charset="0"/>
                <a:cs typeface="Courier New" charset="0"/>
              </a:rPr>
              <a:t>s.find?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is-IS" altLang="ko-KR" sz="2400">
                <a:latin typeface="Courier New" charset="0"/>
                <a:ea typeface="Courier New" charset="0"/>
                <a:cs typeface="Courier New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18757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string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191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list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42535" y="1210044"/>
            <a:ext cx="11110245" cy="5340385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딕셔너리</a:t>
            </a:r>
            <a:r>
              <a:rPr kumimoji="1" lang="en-US" altLang="ko-KR" sz="2400">
                <a:latin typeface="+mn-ea"/>
                <a:cs typeface="Nanum Gothic" charset="-127"/>
              </a:rPr>
              <a:t>(dictionary)</a:t>
            </a:r>
            <a:r>
              <a:rPr kumimoji="1" lang="ko-KR" altLang="en-US" sz="2400">
                <a:latin typeface="+mn-ea"/>
                <a:cs typeface="Nanum Gothic" charset="-127"/>
              </a:rPr>
              <a:t>와 함께 가장 많이 쓰이는 데이터 타입입니다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튜플</a:t>
            </a:r>
            <a:r>
              <a:rPr kumimoji="1" lang="en-US" altLang="ko-KR" sz="2400">
                <a:latin typeface="+mn-ea"/>
                <a:cs typeface="Nanum Gothic" charset="-127"/>
              </a:rPr>
              <a:t>(tuple)</a:t>
            </a:r>
            <a:r>
              <a:rPr kumimoji="1" lang="ko-KR" altLang="en-US" sz="2400">
                <a:latin typeface="+mn-ea"/>
                <a:cs typeface="Nanum Gothic" charset="-127"/>
              </a:rPr>
              <a:t>은 수정이 불가능한 리스트</a:t>
            </a:r>
            <a:r>
              <a:rPr kumimoji="1" lang="en-US" altLang="ko-KR" sz="2400">
                <a:latin typeface="+mn-ea"/>
                <a:cs typeface="Nanum Gothic" charset="-127"/>
              </a:rPr>
              <a:t>(list)</a:t>
            </a:r>
            <a:r>
              <a:rPr kumimoji="1" lang="ko-KR" altLang="en-US" sz="2400">
                <a:latin typeface="+mn-ea"/>
                <a:cs typeface="Nanum Gothic" charset="-127"/>
              </a:rPr>
              <a:t> 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리스트는 대괄호를 이용하여 생성하거나 </a:t>
            </a:r>
            <a:r>
              <a:rPr kumimoji="1" lang="en-US" altLang="ko-KR" sz="2400">
                <a:latin typeface="+mn-ea"/>
                <a:cs typeface="Nanum Gothic" charset="-127"/>
              </a:rPr>
              <a:t>list()</a:t>
            </a:r>
            <a:r>
              <a:rPr kumimoji="1" lang="ko-KR" altLang="en-US" sz="2400">
                <a:latin typeface="+mn-ea"/>
                <a:cs typeface="Nanum Gothic" charset="-127"/>
              </a:rPr>
              <a:t> 함수를 이용합니다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lst = [], lst = list()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리스트의 요소는 배열 인덱스로 참조할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lst = [0, 1, 2]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print(lst[1])  # 1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이종의 데이터 타입을 포함할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lst = [0, 1, ‘Korea’, 3, 4]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다차원 배열을 표현할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lst = [ [0, 1, 2], [3, 4, 5] ]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 sz="2400">
                <a:latin typeface="+mn-ea"/>
                <a:cs typeface="Nanum Gothic" charset="-127"/>
              </a:rPr>
              <a:t> </a:t>
            </a:r>
            <a:endParaRPr kumimoji="1" lang="ko-KR" altLang="en-US" sz="2400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750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list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Object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pSp>
        <p:nvGrpSpPr>
          <p:cNvPr id="229" name="그룹 228"/>
          <p:cNvGrpSpPr/>
          <p:nvPr/>
        </p:nvGrpSpPr>
        <p:grpSpPr>
          <a:xfrm>
            <a:off x="584662" y="1357746"/>
            <a:ext cx="4785985" cy="1130644"/>
            <a:chOff x="584662" y="1357746"/>
            <a:chExt cx="4785985" cy="1130644"/>
          </a:xfrm>
        </p:grpSpPr>
        <p:sp>
          <p:nvSpPr>
            <p:cNvPr id="4" name="TextBox 3"/>
            <p:cNvSpPr txBox="1"/>
            <p:nvPr/>
          </p:nvSpPr>
          <p:spPr>
            <a:xfrm>
              <a:off x="3699164" y="1903615"/>
              <a:ext cx="16714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/>
                <a:t>‘Python’</a:t>
              </a:r>
              <a:endParaRPr kumimoji="1" lang="ko-KR" altLang="en-US" sz="3200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590204" y="1942464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S1</a:t>
              </a:r>
              <a:endParaRPr kumimoji="1" lang="ko-KR" altLang="en-US"/>
            </a:p>
          </p:txBody>
        </p:sp>
        <p:cxnSp>
          <p:nvCxnSpPr>
            <p:cNvPr id="10" name="직선 화살표 연결선 9"/>
            <p:cNvCxnSpPr>
              <a:stCxn id="8" idx="3"/>
              <a:endCxn id="4" idx="1"/>
            </p:cNvCxnSpPr>
            <p:nvPr/>
          </p:nvCxnSpPr>
          <p:spPr>
            <a:xfrm>
              <a:off x="1330037" y="2196002"/>
              <a:ext cx="2369127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584662" y="1357746"/>
              <a:ext cx="20233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/>
                <a:t>s1 = ‘Python’</a:t>
              </a:r>
              <a:endParaRPr kumimoji="1" lang="ko-KR" altLang="en-US" sz="2400"/>
            </a:p>
          </p:txBody>
        </p:sp>
      </p:grpSp>
      <p:grpSp>
        <p:nvGrpSpPr>
          <p:cNvPr id="230" name="그룹 229"/>
          <p:cNvGrpSpPr/>
          <p:nvPr/>
        </p:nvGrpSpPr>
        <p:grpSpPr>
          <a:xfrm>
            <a:off x="590204" y="2942706"/>
            <a:ext cx="4780443" cy="1665485"/>
            <a:chOff x="590204" y="2942706"/>
            <a:chExt cx="4780443" cy="1665485"/>
          </a:xfrm>
        </p:grpSpPr>
        <p:sp>
          <p:nvSpPr>
            <p:cNvPr id="11" name="TextBox 10"/>
            <p:cNvSpPr txBox="1"/>
            <p:nvPr/>
          </p:nvSpPr>
          <p:spPr>
            <a:xfrm>
              <a:off x="590204" y="2942706"/>
              <a:ext cx="12250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/>
                <a:t>s2 = s1</a:t>
              </a:r>
              <a:endParaRPr kumimoji="1" lang="ko-KR" altLang="en-US" sz="24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699164" y="3769878"/>
              <a:ext cx="167148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/>
                <a:t>‘Python’</a:t>
              </a:r>
              <a:endParaRPr kumimoji="1" lang="ko-KR" altLang="en-US" sz="320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592973" y="3516340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S1</a:t>
              </a:r>
              <a:endParaRPr kumimoji="1" lang="ko-KR" altLang="en-US"/>
            </a:p>
          </p:txBody>
        </p:sp>
        <p:cxnSp>
          <p:nvCxnSpPr>
            <p:cNvPr id="15" name="직선 화살표 연결선 14"/>
            <p:cNvCxnSpPr>
              <a:stCxn id="14" idx="3"/>
              <a:endCxn id="13" idx="1"/>
            </p:cNvCxnSpPr>
            <p:nvPr/>
          </p:nvCxnSpPr>
          <p:spPr>
            <a:xfrm>
              <a:off x="1332806" y="3769878"/>
              <a:ext cx="2366358" cy="29238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/>
            <p:cNvSpPr/>
            <p:nvPr/>
          </p:nvSpPr>
          <p:spPr>
            <a:xfrm>
              <a:off x="592973" y="4101115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S2</a:t>
              </a:r>
              <a:endParaRPr kumimoji="1" lang="ko-KR" altLang="en-US"/>
            </a:p>
          </p:txBody>
        </p:sp>
        <p:cxnSp>
          <p:nvCxnSpPr>
            <p:cNvPr id="17" name="직선 화살표 연결선 16"/>
            <p:cNvCxnSpPr>
              <a:stCxn id="16" idx="3"/>
              <a:endCxn id="13" idx="1"/>
            </p:cNvCxnSpPr>
            <p:nvPr/>
          </p:nvCxnSpPr>
          <p:spPr>
            <a:xfrm flipV="1">
              <a:off x="1332806" y="4062266"/>
              <a:ext cx="2366358" cy="292387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1" name="그룹 230"/>
          <p:cNvGrpSpPr/>
          <p:nvPr/>
        </p:nvGrpSpPr>
        <p:grpSpPr>
          <a:xfrm>
            <a:off x="6165272" y="1357745"/>
            <a:ext cx="5854945" cy="1130644"/>
            <a:chOff x="6165272" y="1357745"/>
            <a:chExt cx="5854945" cy="1130644"/>
          </a:xfrm>
        </p:grpSpPr>
        <p:sp>
          <p:nvSpPr>
            <p:cNvPr id="29" name="TextBox 28"/>
            <p:cNvSpPr txBox="1"/>
            <p:nvPr/>
          </p:nvSpPr>
          <p:spPr>
            <a:xfrm>
              <a:off x="8855825" y="1903614"/>
              <a:ext cx="31643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/>
                <a:t>[‘seoul’, ’suwon’]</a:t>
              </a:r>
              <a:endParaRPr kumimoji="1" lang="ko-KR" altLang="en-US" sz="320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6170814" y="1942463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cities</a:t>
              </a:r>
              <a:endParaRPr kumimoji="1" lang="ko-KR" altLang="en-US"/>
            </a:p>
          </p:txBody>
        </p:sp>
        <p:cxnSp>
          <p:nvCxnSpPr>
            <p:cNvPr id="31" name="직선 화살표 연결선 30"/>
            <p:cNvCxnSpPr>
              <a:stCxn id="30" idx="3"/>
              <a:endCxn id="29" idx="1"/>
            </p:cNvCxnSpPr>
            <p:nvPr/>
          </p:nvCxnSpPr>
          <p:spPr>
            <a:xfrm>
              <a:off x="6910647" y="2196001"/>
              <a:ext cx="1945178" cy="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6165272" y="1357745"/>
              <a:ext cx="36274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/>
                <a:t>cities = [‘seoul’, ‘suwon’]</a:t>
              </a:r>
              <a:endParaRPr kumimoji="1" lang="ko-KR" altLang="en-US" sz="2400"/>
            </a:p>
          </p:txBody>
        </p:sp>
      </p:grpSp>
      <p:grpSp>
        <p:nvGrpSpPr>
          <p:cNvPr id="232" name="그룹 231"/>
          <p:cNvGrpSpPr/>
          <p:nvPr/>
        </p:nvGrpSpPr>
        <p:grpSpPr>
          <a:xfrm>
            <a:off x="6170814" y="2942705"/>
            <a:ext cx="5849403" cy="1665485"/>
            <a:chOff x="6170814" y="2942705"/>
            <a:chExt cx="5849403" cy="1665485"/>
          </a:xfrm>
        </p:grpSpPr>
        <p:sp>
          <p:nvSpPr>
            <p:cNvPr id="32" name="TextBox 31"/>
            <p:cNvSpPr txBox="1"/>
            <p:nvPr/>
          </p:nvSpPr>
          <p:spPr>
            <a:xfrm>
              <a:off x="6170814" y="2942705"/>
              <a:ext cx="18982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/>
                <a:t>dosi = cities</a:t>
              </a:r>
              <a:endParaRPr kumimoji="1" lang="ko-KR" altLang="en-US" sz="240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855825" y="3769877"/>
              <a:ext cx="31643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/>
                <a:t>[‘seoul’, ’suwon’]</a:t>
              </a:r>
              <a:endParaRPr kumimoji="1" lang="ko-KR" altLang="en-US" sz="3200"/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6173583" y="3516339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cities</a:t>
              </a:r>
              <a:endParaRPr kumimoji="1" lang="ko-KR" altLang="en-US"/>
            </a:p>
          </p:txBody>
        </p:sp>
        <p:cxnSp>
          <p:nvCxnSpPr>
            <p:cNvPr id="36" name="직선 화살표 연결선 35"/>
            <p:cNvCxnSpPr>
              <a:endCxn id="34" idx="1"/>
            </p:cNvCxnSpPr>
            <p:nvPr/>
          </p:nvCxnSpPr>
          <p:spPr>
            <a:xfrm>
              <a:off x="6913416" y="3769877"/>
              <a:ext cx="1942409" cy="29238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/>
            <p:cNvSpPr/>
            <p:nvPr/>
          </p:nvSpPr>
          <p:spPr>
            <a:xfrm>
              <a:off x="6173583" y="4101114"/>
              <a:ext cx="739833" cy="5070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dosi</a:t>
              </a:r>
              <a:endParaRPr kumimoji="1" lang="ko-KR" altLang="en-US"/>
            </a:p>
          </p:txBody>
        </p:sp>
        <p:cxnSp>
          <p:nvCxnSpPr>
            <p:cNvPr id="38" name="직선 화살표 연결선 37"/>
            <p:cNvCxnSpPr>
              <a:endCxn id="34" idx="1"/>
            </p:cNvCxnSpPr>
            <p:nvPr/>
          </p:nvCxnSpPr>
          <p:spPr>
            <a:xfrm flipV="1">
              <a:off x="6913416" y="4062265"/>
              <a:ext cx="1942409" cy="29238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3" name="그룹 232"/>
          <p:cNvGrpSpPr/>
          <p:nvPr/>
        </p:nvGrpSpPr>
        <p:grpSpPr>
          <a:xfrm>
            <a:off x="6165272" y="3879576"/>
            <a:ext cx="4216487" cy="2363497"/>
            <a:chOff x="6165272" y="3879576"/>
            <a:chExt cx="4216487" cy="2363497"/>
          </a:xfrm>
        </p:grpSpPr>
        <p:sp>
          <p:nvSpPr>
            <p:cNvPr id="217" name="TextBox 216"/>
            <p:cNvSpPr txBox="1"/>
            <p:nvPr/>
          </p:nvSpPr>
          <p:spPr>
            <a:xfrm>
              <a:off x="6165272" y="5042744"/>
              <a:ext cx="3310522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2400"/>
                <a:t>cities[0] = ‘busan’</a:t>
              </a:r>
            </a:p>
            <a:p>
              <a:endParaRPr kumimoji="1" lang="en-US" altLang="ko-KR" sz="2400"/>
            </a:p>
            <a:p>
              <a:r>
                <a:rPr kumimoji="1" lang="en-US" altLang="ko-KR" sz="2400"/>
                <a:t>print(dosi[0])  # busan</a:t>
              </a:r>
              <a:endParaRPr kumimoji="1" lang="ko-KR" altLang="en-US" sz="2400"/>
            </a:p>
          </p:txBody>
        </p:sp>
        <p:cxnSp>
          <p:nvCxnSpPr>
            <p:cNvPr id="219" name="직선 연결선[R] 218"/>
            <p:cNvCxnSpPr/>
            <p:nvPr/>
          </p:nvCxnSpPr>
          <p:spPr>
            <a:xfrm>
              <a:off x="9152313" y="3916071"/>
              <a:ext cx="972589" cy="41033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직선 연결선[R] 219"/>
            <p:cNvCxnSpPr/>
            <p:nvPr/>
          </p:nvCxnSpPr>
          <p:spPr>
            <a:xfrm flipV="1">
              <a:off x="9152313" y="3879576"/>
              <a:ext cx="972589" cy="44683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TextBox 223"/>
            <p:cNvSpPr txBox="1"/>
            <p:nvPr/>
          </p:nvSpPr>
          <p:spPr>
            <a:xfrm>
              <a:off x="8895455" y="4362904"/>
              <a:ext cx="14863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200"/>
                <a:t>‘busan’</a:t>
              </a:r>
              <a:endParaRPr kumimoji="1" lang="ko-KR" altLang="en-US" sz="3200"/>
            </a:p>
          </p:txBody>
        </p:sp>
        <p:cxnSp>
          <p:nvCxnSpPr>
            <p:cNvPr id="225" name="직선 화살표 연결선 224"/>
            <p:cNvCxnSpPr>
              <a:endCxn id="224" idx="2"/>
            </p:cNvCxnSpPr>
            <p:nvPr/>
          </p:nvCxnSpPr>
          <p:spPr>
            <a:xfrm flipV="1">
              <a:off x="8769927" y="4947679"/>
              <a:ext cx="868680" cy="396074"/>
            </a:xfrm>
            <a:prstGeom prst="bentConnector2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91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How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93324" y="2909455"/>
            <a:ext cx="28360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/>
              <a:t>doing with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62181" y="2909455"/>
            <a:ext cx="20906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b="1"/>
              <a:t>play for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95023" y="2435630"/>
            <a:ext cx="106952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9600" b="1">
                <a:solidFill>
                  <a:srgbClr val="FF0000"/>
                </a:solidFill>
              </a:rPr>
              <a:t>&lt;</a:t>
            </a:r>
            <a:endParaRPr kumimoji="1" lang="ko-KR" altLang="en-US" sz="96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Object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281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tuple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42535" y="1210044"/>
            <a:ext cx="11110245" cy="5340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튜플</a:t>
            </a:r>
            <a:r>
              <a:rPr kumimoji="1" lang="en-US" altLang="ko-KR" sz="2400">
                <a:latin typeface="+mn-ea"/>
                <a:cs typeface="Nanum Gothic" charset="-127"/>
              </a:rPr>
              <a:t>(tuple)</a:t>
            </a:r>
            <a:r>
              <a:rPr kumimoji="1" lang="ko-KR" altLang="en-US" sz="2400">
                <a:latin typeface="+mn-ea"/>
                <a:cs typeface="Nanum Gothic" charset="-127"/>
              </a:rPr>
              <a:t>은 생성이된 후 수정이 불가능합니다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튜플은 소괄호를 이용하여 생성하거나 </a:t>
            </a:r>
            <a:r>
              <a:rPr kumimoji="1" lang="en-US" altLang="ko-KR" sz="2400">
                <a:latin typeface="+mn-ea"/>
                <a:cs typeface="Nanum Gothic" charset="-127"/>
              </a:rPr>
              <a:t>tuple()</a:t>
            </a:r>
            <a:r>
              <a:rPr kumimoji="1" lang="ko-KR" altLang="en-US" sz="2400">
                <a:latin typeface="+mn-ea"/>
                <a:cs typeface="Nanum Gothic" charset="-127"/>
              </a:rPr>
              <a:t> 함수를 이용합니다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tupl = (0, 1, 2), tupl = tuple((0, 1, 2))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튜플의 요소는 배열 인덱스로 참조할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tupl = (0, 1, 2)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print(tupl[1])  # 1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이종의 데이터 타입을 포함할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tupl = (0, 1, ‘Korea’, 3, 4)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다차원 배열을 표현할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tupl = ( (0, 1, 2), (3, 4, 5) 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tupl[0][1]   # 1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kumimoji="1" lang="en-US" altLang="ko-KR" sz="2400">
                <a:latin typeface="+mn-ea"/>
                <a:cs typeface="Nanum Gothic" charset="-127"/>
              </a:rPr>
              <a:t> </a:t>
            </a:r>
            <a:endParaRPr kumimoji="1" lang="ko-KR" altLang="en-US" sz="2400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374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tuple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842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dictionary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42535" y="1210044"/>
            <a:ext cx="11110245" cy="5340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{key: value} </a:t>
            </a:r>
            <a:r>
              <a:rPr kumimoji="1" lang="ko-KR" altLang="en-US" sz="2400">
                <a:latin typeface="+mn-ea"/>
                <a:cs typeface="Nanum Gothic" charset="-127"/>
              </a:rPr>
              <a:t>구조를 가지는 데이터 타입으로 다른 언어에서는 연관배열</a:t>
            </a:r>
            <a:r>
              <a:rPr kumimoji="1" lang="en-US" altLang="ko-KR" sz="2400">
                <a:latin typeface="+mn-ea"/>
                <a:cs typeface="Nanum Gothic" charset="-127"/>
              </a:rPr>
              <a:t>(associative array)</a:t>
            </a:r>
            <a:r>
              <a:rPr kumimoji="1" lang="ko-KR" altLang="en-US" sz="2400">
                <a:latin typeface="+mn-ea"/>
                <a:cs typeface="Nanum Gothic" charset="-127"/>
              </a:rPr>
              <a:t> 또는 해시</a:t>
            </a:r>
            <a:r>
              <a:rPr kumimoji="1" lang="en-US" altLang="ko-KR" sz="2400">
                <a:latin typeface="+mn-ea"/>
                <a:cs typeface="Nanum Gothic" charset="-127"/>
              </a:rPr>
              <a:t>(hash)</a:t>
            </a:r>
            <a:r>
              <a:rPr kumimoji="1" lang="ko-KR" altLang="en-US" sz="2400">
                <a:latin typeface="+mn-ea"/>
                <a:cs typeface="Nanum Gothic" charset="-127"/>
              </a:rPr>
              <a:t>라고도 부릅니다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딕셔너리는 중괄호를 이용하여 생성하거나 </a:t>
            </a:r>
            <a:r>
              <a:rPr kumimoji="1" lang="en-US" altLang="ko-KR" sz="2400">
                <a:latin typeface="+mn-ea"/>
                <a:cs typeface="Nanum Gothic" charset="-127"/>
              </a:rPr>
              <a:t>dict()</a:t>
            </a:r>
            <a:r>
              <a:rPr kumimoji="1" lang="ko-KR" altLang="en-US" sz="2400">
                <a:latin typeface="+mn-ea"/>
                <a:cs typeface="Nanum Gothic" charset="-127"/>
              </a:rPr>
              <a:t> 함수를 이용합니다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dct = {}, dct = dict()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딕셔너리의 요소는 키 값으로 참조할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dct = {‘age’: 20, ‘height’: 170}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print(dct[‘age’])  # 20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이종의 데이터 타입을 포함할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dct = {‘age’: 20, ‘height’: 170,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2015: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‘Paris’}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다차원 구조를 표현할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dct = {‘age’: 20, 2015: [‘Paris’, ‘Tokyo’, ‘NYC’]} 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print(dct[2015][2])   # NYC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0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dictionary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52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set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42535" y="1210044"/>
            <a:ext cx="11110245" cy="5340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value</a:t>
            </a:r>
            <a:r>
              <a:rPr kumimoji="1" lang="ko-KR" altLang="en-US" sz="2400">
                <a:latin typeface="+mn-ea"/>
                <a:cs typeface="Nanum Gothic" charset="-127"/>
              </a:rPr>
              <a:t>가 없는</a:t>
            </a:r>
            <a:r>
              <a:rPr kumimoji="1" lang="en-US" altLang="ko-KR" sz="2400">
                <a:latin typeface="+mn-ea"/>
                <a:cs typeface="Nanum Gothic" charset="-127"/>
              </a:rPr>
              <a:t> </a:t>
            </a:r>
            <a:r>
              <a:rPr kumimoji="1" lang="ko-KR" altLang="en-US" sz="2400">
                <a:latin typeface="+mn-ea"/>
                <a:cs typeface="Nanum Gothic" charset="-127"/>
              </a:rPr>
              <a:t>딕셔너리와 같습니다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셋는 중괄호를 이용하여 생성하거나 </a:t>
            </a:r>
            <a:r>
              <a:rPr kumimoji="1" lang="en-US" altLang="ko-KR" sz="2400">
                <a:latin typeface="+mn-ea"/>
                <a:cs typeface="Nanum Gothic" charset="-127"/>
              </a:rPr>
              <a:t>set()</a:t>
            </a:r>
            <a:r>
              <a:rPr kumimoji="1" lang="ko-KR" altLang="en-US" sz="2400">
                <a:latin typeface="+mn-ea"/>
                <a:cs typeface="Nanum Gothic" charset="-127"/>
              </a:rPr>
              <a:t> 함수를 이용합니다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/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st = {}, st = set()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딕셔너리와 마찬가지로 셋안의 키는 고유해야 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+mn-ea"/>
                <a:cs typeface="Nanum Gothic" charset="-127"/>
              </a:rPr>
              <a:t> </a:t>
            </a:r>
            <a:br>
              <a:rPr kumimoji="1" lang="ko-KR" altLang="en-US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st = {‘red’, ‘blue’, ‘yellow’}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이종의 데이터 타입을 포함할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st = {‘red’, ‘blue’, ‘yellow’, 2016}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딕셔너리와 마찬가지로 순서가 없으며 키 값으로 스트링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정수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실수</a:t>
            </a:r>
            <a:r>
              <a:rPr kumimoji="1" lang="en-US" altLang="ko-KR" sz="2400">
                <a:latin typeface="+mn-ea"/>
                <a:cs typeface="Nanum Gothic" charset="-127"/>
              </a:rPr>
              <a:t>, </a:t>
            </a:r>
            <a:r>
              <a:rPr kumimoji="1" lang="ko-KR" altLang="en-US" sz="2400">
                <a:latin typeface="+mn-ea"/>
                <a:cs typeface="Nanum Gothic" charset="-127"/>
              </a:rPr>
              <a:t>불리언값이 사용됩니다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다양한 교집합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합집합 연산자가 제공됩니다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Font typeface="Arial"/>
              <a:buNone/>
            </a:pPr>
            <a:r>
              <a:rPr kumimoji="1" lang="en-US" altLang="ko-KR" sz="2400">
                <a:latin typeface="+mn-ea"/>
                <a:cs typeface="Nanum Gothic" charset="-127"/>
              </a:rPr>
              <a:t> </a:t>
            </a:r>
            <a:endParaRPr kumimoji="1" lang="ko-KR" altLang="en-US" sz="2400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251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set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520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Flow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62930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comment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1166432" y="1392922"/>
            <a:ext cx="9859136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>
                <a:latin typeface="+mn-ea"/>
                <a:cs typeface="Nanum Gothic" charset="-127"/>
              </a:rPr>
              <a:t># </a:t>
            </a:r>
            <a:r>
              <a:rPr kumimoji="1" lang="ko-KR" altLang="en-US">
                <a:latin typeface="+mn-ea"/>
                <a:cs typeface="Nanum Gothic" charset="-127"/>
              </a:rPr>
              <a:t>으로 시작하는 뒷 부분은 모두 주석이 됩니다</a:t>
            </a:r>
            <a:r>
              <a:rPr kumimoji="1" lang="en-US" altLang="ko-KR">
                <a:latin typeface="+mn-ea"/>
                <a:cs typeface="Nanum Gothic" charset="-127"/>
              </a:rPr>
              <a:t>.</a:t>
            </a:r>
            <a:endParaRPr kumimoji="1" lang="ko-KR" altLang="en-US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latin typeface="+mn-ea"/>
                <a:cs typeface="Nanum Gothic" charset="-127"/>
              </a:rPr>
              <a:t>e.g.     a = 1   # </a:t>
            </a:r>
            <a:r>
              <a:rPr kumimoji="1" lang="ko-KR" altLang="en-US">
                <a:latin typeface="+mn-ea"/>
                <a:cs typeface="Nanum Gothic" charset="-127"/>
              </a:rPr>
              <a:t>주석입니다</a:t>
            </a:r>
            <a:r>
              <a:rPr kumimoji="1" lang="en-US" altLang="ko-KR">
                <a:latin typeface="+mn-ea"/>
                <a:cs typeface="Nanum Gothic" charset="-127"/>
              </a:rPr>
              <a:t>.</a:t>
            </a:r>
            <a:endParaRPr kumimoji="1" lang="ko-KR" altLang="en-US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ko-KR" altLang="en-US">
                <a:latin typeface="+mn-ea"/>
                <a:cs typeface="Nanum Gothic" charset="-127"/>
              </a:rPr>
              <a:t>홑따옴표나 겹따옴표 세개로 감싸진 문단은 주석이 됩니다</a:t>
            </a:r>
            <a:r>
              <a:rPr kumimoji="1" lang="en-US" altLang="ko-KR">
                <a:latin typeface="+mn-ea"/>
                <a:cs typeface="Nanum Gothic" charset="-127"/>
              </a:rPr>
              <a:t>.</a:t>
            </a:r>
            <a:endParaRPr kumimoji="1" lang="ko-KR" altLang="en-US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latin typeface="+mn-ea"/>
                <a:cs typeface="Nanum Gothic" charset="-127"/>
              </a:rPr>
              <a:t>e.g.     “””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ko-KR" altLang="en-US">
                <a:latin typeface="+mn-ea"/>
                <a:cs typeface="Nanum Gothic" charset="-127"/>
              </a:rPr>
              <a:t>         프로그램 설명이나 </a:t>
            </a:r>
            <a:r>
              <a:rPr kumimoji="1" lang="en-US" altLang="ko-KR">
                <a:latin typeface="+mn-ea"/>
                <a:cs typeface="Nanum Gothic" charset="-127"/>
              </a:rPr>
              <a:t>API </a:t>
            </a:r>
            <a:r>
              <a:rPr kumimoji="1" lang="ko-KR" altLang="en-US">
                <a:latin typeface="+mn-ea"/>
                <a:cs typeface="Nanum Gothic" charset="-127"/>
              </a:rPr>
              <a:t>설명 등</a:t>
            </a:r>
          </a:p>
          <a:p>
            <a:pPr marL="0" indent="0">
              <a:lnSpc>
                <a:spcPct val="110000"/>
              </a:lnSpc>
              <a:buNone/>
            </a:pPr>
            <a:r>
              <a:rPr kumimoji="1" lang="en-US" altLang="ko-KR">
                <a:latin typeface="+mn-ea"/>
                <a:cs typeface="Nanum Gothic" charset="-127"/>
              </a:rPr>
              <a:t>         </a:t>
            </a:r>
            <a:r>
              <a:rPr kumimoji="1" lang="ko-KR" altLang="en-US">
                <a:latin typeface="+mn-ea"/>
                <a:cs typeface="Nanum Gothic" charset="-127"/>
              </a:rPr>
              <a:t>여러줄의 주석을 적을때 사용합니다</a:t>
            </a:r>
            <a:r>
              <a:rPr kumimoji="1" lang="en-US" altLang="ko-KR">
                <a:latin typeface="+mn-ea"/>
                <a:cs typeface="Nanum Gothic" charset="-127"/>
              </a:rPr>
              <a:t>.</a:t>
            </a:r>
            <a:endParaRPr kumimoji="1" lang="ko-KR" altLang="en-US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kumimoji="1" lang="ko-KR" altLang="en-US">
                <a:latin typeface="+mn-ea"/>
                <a:cs typeface="Nanum Gothic" charset="-127"/>
              </a:rPr>
              <a:t>         </a:t>
            </a:r>
            <a:r>
              <a:rPr kumimoji="1" lang="en-US" altLang="ko-KR">
                <a:latin typeface="+mn-ea"/>
                <a:cs typeface="Nanum Gothic" charset="-127"/>
              </a:rPr>
              <a:t>“””</a:t>
            </a:r>
            <a:endParaRPr kumimoji="1" lang="ko-KR" altLang="en-US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94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if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비교문에 괄호는 선택사항입니다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if,</a:t>
            </a:r>
            <a:r>
              <a:rPr kumimoji="1" lang="ko-KR" altLang="en-US" sz="2400">
                <a:latin typeface="+mn-ea"/>
                <a:cs typeface="Nanum Gothic" charset="-127"/>
              </a:rPr>
              <a:t> </a:t>
            </a:r>
            <a:r>
              <a:rPr kumimoji="1" lang="en-US" altLang="ko-KR" sz="2400">
                <a:latin typeface="+mn-ea"/>
                <a:cs typeface="Nanum Gothic" charset="-127"/>
              </a:rPr>
              <a:t>elif, else </a:t>
            </a:r>
            <a:r>
              <a:rPr kumimoji="1" lang="ko-KR" altLang="en-US" sz="2400">
                <a:latin typeface="+mn-ea"/>
                <a:cs typeface="Nanum Gothic" charset="-127"/>
              </a:rPr>
              <a:t>절의 구분은 </a:t>
            </a:r>
            <a:r>
              <a:rPr kumimoji="1" lang="en-US" altLang="ko-KR" sz="2400">
                <a:latin typeface="+mn-ea"/>
                <a:cs typeface="Nanum Gothic" charset="-127"/>
              </a:rPr>
              <a:t>‘:’ </a:t>
            </a:r>
            <a:r>
              <a:rPr kumimoji="1" lang="ko-KR" altLang="en-US" sz="2400">
                <a:latin typeface="+mn-ea"/>
                <a:cs typeface="Nanum Gothic" charset="-127"/>
              </a:rPr>
              <a:t>과 들여쓰기로 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if a &gt; 1: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print(‘ok’)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elif a &lt; 1: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print(‘no’)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else: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print(‘equal’)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False </a:t>
            </a:r>
            <a:r>
              <a:rPr kumimoji="1" lang="ko-KR" altLang="en-US" sz="2400">
                <a:latin typeface="+mn-ea"/>
                <a:cs typeface="Nanum Gothic" charset="-127"/>
              </a:rPr>
              <a:t>인 것들</a:t>
            </a:r>
            <a:r>
              <a:rPr kumimoji="1" lang="en-US" altLang="ko-KR" sz="2400">
                <a:latin typeface="+mn-ea"/>
                <a:cs typeface="Nanum Gothic" charset="-127"/>
              </a:rPr>
              <a:t>:</a:t>
            </a:r>
            <a:r>
              <a:rPr kumimoji="1" lang="ko-KR" altLang="en-US" sz="2400">
                <a:latin typeface="+mn-ea"/>
                <a:cs typeface="Nanum Gothic" charset="-127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None, 0, 0.0, ‘’, [], (), {}, set(), False</a:t>
            </a:r>
            <a:endParaRPr kumimoji="1" lang="en-US" altLang="ko-KR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==, !=, &lt;, &lt;=, &gt;, &gt;=, not, is, in, and, or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==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은 값을 비교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는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오브젝트를 비교</a:t>
            </a:r>
            <a:endParaRPr kumimoji="1" lang="en-US" altLang="ko-KR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78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History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30827" y="1785874"/>
            <a:ext cx="8556172" cy="4283611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1600"/>
              </a:spcBef>
            </a:pPr>
            <a:r>
              <a:rPr kumimoji="1" lang="ko-KR" altLang="en-US">
                <a:latin typeface="+mn-ea"/>
                <a:cs typeface="Nanum Gothic" charset="-127"/>
              </a:rPr>
              <a:t>네덜란드 개발자 귀도 반 로섬</a:t>
            </a:r>
            <a:r>
              <a:rPr kumimoji="1" lang="en-US" altLang="ko-KR">
                <a:latin typeface="+mn-ea"/>
                <a:cs typeface="Nanum Gothic" charset="-127"/>
              </a:rPr>
              <a:t>(Guido van Rossum)</a:t>
            </a:r>
            <a:r>
              <a:rPr kumimoji="1" lang="ko-KR" altLang="en-US">
                <a:latin typeface="+mn-ea"/>
                <a:cs typeface="Nanum Gothic" charset="-127"/>
              </a:rPr>
              <a:t>이 </a:t>
            </a:r>
            <a:r>
              <a:rPr kumimoji="1" lang="en-US" altLang="ko-KR">
                <a:latin typeface="+mn-ea"/>
                <a:cs typeface="Nanum Gothic" charset="-127"/>
              </a:rPr>
              <a:t>1989</a:t>
            </a:r>
            <a:r>
              <a:rPr kumimoji="1" lang="ko-KR" altLang="en-US">
                <a:latin typeface="+mn-ea"/>
                <a:cs typeface="Nanum Gothic" charset="-127"/>
              </a:rPr>
              <a:t>년에 개발 시작</a:t>
            </a:r>
          </a:p>
          <a:p>
            <a:pPr>
              <a:lnSpc>
                <a:spcPct val="120000"/>
              </a:lnSpc>
              <a:spcBef>
                <a:spcPts val="1600"/>
              </a:spcBef>
            </a:pPr>
            <a:r>
              <a:rPr kumimoji="1" lang="en-US" altLang="ko-KR">
                <a:latin typeface="+mn-ea"/>
                <a:cs typeface="Nanum Gothic" charset="-127"/>
              </a:rPr>
              <a:t>1994</a:t>
            </a:r>
            <a:r>
              <a:rPr kumimoji="1" lang="ko-KR" altLang="en-US">
                <a:latin typeface="+mn-ea"/>
                <a:cs typeface="Nanum Gothic" charset="-127"/>
              </a:rPr>
              <a:t>년 </a:t>
            </a:r>
            <a:r>
              <a:rPr kumimoji="1" lang="en-US" altLang="ko-KR">
                <a:latin typeface="+mn-ea"/>
                <a:cs typeface="Nanum Gothic" charset="-127"/>
              </a:rPr>
              <a:t>1.0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Release,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2000</a:t>
            </a:r>
            <a:r>
              <a:rPr kumimoji="1" lang="ko-KR" altLang="en-US">
                <a:latin typeface="+mn-ea"/>
                <a:cs typeface="Nanum Gothic" charset="-127"/>
              </a:rPr>
              <a:t>년에 </a:t>
            </a:r>
            <a:r>
              <a:rPr kumimoji="1" lang="en-US" altLang="ko-KR">
                <a:latin typeface="+mn-ea"/>
                <a:cs typeface="Nanum Gothic" charset="-127"/>
              </a:rPr>
              <a:t>2.0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Release,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2010</a:t>
            </a:r>
            <a:r>
              <a:rPr kumimoji="1" lang="ko-KR" altLang="en-US">
                <a:latin typeface="+mn-ea"/>
                <a:cs typeface="Nanum Gothic" charset="-127"/>
              </a:rPr>
              <a:t>년에 </a:t>
            </a:r>
            <a:r>
              <a:rPr kumimoji="1" lang="en-US" altLang="ko-KR">
                <a:latin typeface="+mn-ea"/>
                <a:cs typeface="Nanum Gothic" charset="-127"/>
              </a:rPr>
              <a:t>2.7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Release</a:t>
            </a:r>
            <a:endParaRPr kumimoji="1" lang="ko-KR" altLang="en-US">
              <a:latin typeface="+mn-ea"/>
              <a:cs typeface="Nanum Gothic" charset="-127"/>
            </a:endParaRPr>
          </a:p>
          <a:p>
            <a:pPr>
              <a:lnSpc>
                <a:spcPct val="120000"/>
              </a:lnSpc>
              <a:spcBef>
                <a:spcPts val="1600"/>
              </a:spcBef>
            </a:pPr>
            <a:r>
              <a:rPr kumimoji="1" lang="en-US" altLang="ko-KR">
                <a:latin typeface="+mn-ea"/>
                <a:cs typeface="Nanum Gothic" charset="-127"/>
              </a:rPr>
              <a:t>2008</a:t>
            </a:r>
            <a:r>
              <a:rPr kumimoji="1" lang="ko-KR" altLang="en-US">
                <a:latin typeface="+mn-ea"/>
                <a:cs typeface="Nanum Gothic" charset="-127"/>
              </a:rPr>
              <a:t>년에 </a:t>
            </a:r>
            <a:r>
              <a:rPr kumimoji="1" lang="en-US" altLang="ko-KR">
                <a:latin typeface="+mn-ea"/>
                <a:cs typeface="Nanum Gothic" charset="-127"/>
              </a:rPr>
              <a:t>3.0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Release,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2015</a:t>
            </a:r>
            <a:r>
              <a:rPr kumimoji="1" lang="ko-KR" altLang="en-US">
                <a:latin typeface="+mn-ea"/>
                <a:cs typeface="Nanum Gothic" charset="-127"/>
              </a:rPr>
              <a:t>년에 </a:t>
            </a:r>
            <a:r>
              <a:rPr kumimoji="1" lang="en-US" altLang="ko-KR">
                <a:latin typeface="+mn-ea"/>
                <a:cs typeface="Nanum Gothic" charset="-127"/>
              </a:rPr>
              <a:t>3.5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Release</a:t>
            </a:r>
            <a:endParaRPr kumimoji="1" lang="ko-KR" altLang="en-US">
              <a:latin typeface="+mn-ea"/>
              <a:cs typeface="Nanum Gothic" charset="-127"/>
            </a:endParaRPr>
          </a:p>
          <a:p>
            <a:pPr>
              <a:lnSpc>
                <a:spcPct val="120000"/>
              </a:lnSpc>
              <a:spcBef>
                <a:spcPts val="1600"/>
              </a:spcBef>
            </a:pPr>
            <a:r>
              <a:rPr kumimoji="1" lang="en-US" altLang="ko-KR">
                <a:latin typeface="+mn-ea"/>
                <a:cs typeface="Nanum Gothic" charset="-127"/>
              </a:rPr>
              <a:t>Python</a:t>
            </a:r>
            <a:r>
              <a:rPr kumimoji="1" lang="ko-KR" altLang="en-US">
                <a:latin typeface="+mn-ea"/>
                <a:cs typeface="Nanum Gothic" charset="-127"/>
              </a:rPr>
              <a:t> </a:t>
            </a:r>
            <a:r>
              <a:rPr kumimoji="1" lang="en-US" altLang="ko-KR">
                <a:latin typeface="+mn-ea"/>
                <a:cs typeface="Nanum Gothic" charset="-127"/>
              </a:rPr>
              <a:t>2.7</a:t>
            </a:r>
            <a:r>
              <a:rPr kumimoji="1" lang="ko-KR" altLang="en-US">
                <a:latin typeface="+mn-ea"/>
                <a:cs typeface="Nanum Gothic" charset="-127"/>
              </a:rPr>
              <a:t> 버전은 </a:t>
            </a:r>
            <a:r>
              <a:rPr kumimoji="1" lang="en-US" altLang="ko-KR">
                <a:latin typeface="+mn-ea"/>
                <a:cs typeface="Nanum Gothic" charset="-127"/>
              </a:rPr>
              <a:t>2020</a:t>
            </a:r>
            <a:r>
              <a:rPr kumimoji="1" lang="ko-KR" altLang="en-US">
                <a:latin typeface="+mn-ea"/>
                <a:cs typeface="Nanum Gothic" charset="-127"/>
              </a:rPr>
              <a:t>년 까지만 지원</a:t>
            </a:r>
          </a:p>
        </p:txBody>
      </p:sp>
      <p:pic>
        <p:nvPicPr>
          <p:cNvPr id="4" name="Shape 65" descr="python에 대한 이미지 검색결과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58854" y="1347191"/>
            <a:ext cx="2359600" cy="74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63" descr="Guido van Rossum OSCON 2006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3614" y="2425016"/>
            <a:ext cx="2010081" cy="30151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647853" y="5449073"/>
            <a:ext cx="1789272" cy="8032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1400">
                <a:ea typeface="Nanum Gothic" charset="-127"/>
                <a:cs typeface="Nanum Gothic" charset="-127"/>
              </a:rPr>
              <a:t>Guido van Rossum,</a:t>
            </a:r>
          </a:p>
          <a:p>
            <a:pPr>
              <a:lnSpc>
                <a:spcPct val="110000"/>
              </a:lnSpc>
            </a:pPr>
            <a:r>
              <a:rPr kumimoji="1" lang="en-US" altLang="ko-KR" sz="1400">
                <a:ea typeface="Nanum Gothic" charset="-127"/>
                <a:cs typeface="Nanum Gothic" charset="-127"/>
              </a:rPr>
              <a:t>Dropbox 2012~</a:t>
            </a:r>
          </a:p>
          <a:p>
            <a:pPr>
              <a:lnSpc>
                <a:spcPct val="110000"/>
              </a:lnSpc>
            </a:pPr>
            <a:r>
              <a:rPr kumimoji="1" lang="ko-KR" altLang="en-US" sz="1400">
                <a:ea typeface="Nanum Gothic" charset="-127"/>
                <a:cs typeface="Nanum Gothic" charset="-127"/>
              </a:rPr>
              <a:t>출처</a:t>
            </a:r>
            <a:r>
              <a:rPr kumimoji="1" lang="en-US" altLang="ko-KR" sz="1400">
                <a:ea typeface="Nanum Gothic" charset="-127"/>
                <a:cs typeface="Nanum Gothic" charset="-127"/>
              </a:rPr>
              <a:t>:</a:t>
            </a:r>
            <a:r>
              <a:rPr kumimoji="1" lang="ko-KR" altLang="en-US" sz="14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1400">
                <a:ea typeface="Nanum Gothic" charset="-127"/>
                <a:cs typeface="Nanum Gothic" charset="-127"/>
              </a:rPr>
              <a:t>wikipedia</a:t>
            </a:r>
            <a:endParaRPr kumimoji="1" lang="ko-KR" altLang="en-US" sz="14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598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for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for A in B : </a:t>
            </a:r>
            <a:r>
              <a:rPr kumimoji="1" lang="ko-KR" altLang="en-US" sz="2400">
                <a:latin typeface="+mn-ea"/>
                <a:cs typeface="Nanum Gothic" charset="-127"/>
              </a:rPr>
              <a:t>구문을 사용하여 반복문을 만듭니다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B </a:t>
            </a:r>
            <a:r>
              <a:rPr kumimoji="1" lang="ko-KR" altLang="en-US" sz="2400">
                <a:latin typeface="+mn-ea"/>
                <a:cs typeface="Nanum Gothic" charset="-127"/>
              </a:rPr>
              <a:t>에는 순회 가능한</a:t>
            </a:r>
            <a:r>
              <a:rPr kumimoji="1" lang="en-US" altLang="ko-KR" sz="2400">
                <a:latin typeface="+mn-ea"/>
                <a:cs typeface="Nanum Gothic" charset="-127"/>
              </a:rPr>
              <a:t>(iterable)</a:t>
            </a:r>
            <a:r>
              <a:rPr kumimoji="1" lang="ko-KR" altLang="en-US" sz="2400">
                <a:latin typeface="+mn-ea"/>
                <a:cs typeface="Nanum Gothic" charset="-127"/>
              </a:rPr>
              <a:t> 객체가 들어가며 </a:t>
            </a:r>
            <a:r>
              <a:rPr kumimoji="1" lang="en-US" altLang="ko-KR" sz="2400">
                <a:latin typeface="+mn-ea"/>
                <a:cs typeface="Nanum Gothic" charset="-127"/>
              </a:rPr>
              <a:t>A </a:t>
            </a:r>
            <a:r>
              <a:rPr kumimoji="1" lang="ko-KR" altLang="en-US" sz="2400">
                <a:latin typeface="+mn-ea"/>
                <a:cs typeface="Nanum Gothic" charset="-127"/>
              </a:rPr>
              <a:t>는 요소를 하나씩 전달 받습니다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루프안에서 빠져나오려면 </a:t>
            </a:r>
            <a:r>
              <a:rPr kumimoji="1" lang="en-US" altLang="ko-KR" sz="2400">
                <a:latin typeface="+mn-ea"/>
                <a:cs typeface="Nanum Gothic" charset="-127"/>
              </a:rPr>
              <a:t>break </a:t>
            </a:r>
            <a:r>
              <a:rPr kumimoji="1" lang="ko-KR" altLang="en-US" sz="2400">
                <a:latin typeface="+mn-ea"/>
                <a:cs typeface="Nanum Gothic" charset="-127"/>
              </a:rPr>
              <a:t>명령을 쓰고 루프의 처음으로 돌아가려면 </a:t>
            </a:r>
            <a:r>
              <a:rPr kumimoji="1" lang="en-US" altLang="ko-KR" sz="2400">
                <a:latin typeface="+mn-ea"/>
                <a:cs typeface="Nanum Gothic" charset="-127"/>
              </a:rPr>
              <a:t>continue </a:t>
            </a:r>
            <a:r>
              <a:rPr kumimoji="1" lang="ko-KR" altLang="en-US" sz="2400">
                <a:latin typeface="+mn-ea"/>
                <a:cs typeface="Nanum Gothic" charset="-127"/>
              </a:rPr>
              <a:t>명령을 사용합니다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for </a:t>
            </a:r>
            <a:r>
              <a:rPr kumimoji="1" lang="ko-KR" altLang="en-US" sz="2400">
                <a:latin typeface="+mn-ea"/>
                <a:cs typeface="Nanum Gothic" charset="-127"/>
              </a:rPr>
              <a:t>루프의 구분은 </a:t>
            </a:r>
            <a:r>
              <a:rPr kumimoji="1" lang="en-US" altLang="ko-KR" sz="2400">
                <a:latin typeface="+mn-ea"/>
                <a:cs typeface="Nanum Gothic" charset="-127"/>
              </a:rPr>
              <a:t>‘:’ </a:t>
            </a:r>
            <a:r>
              <a:rPr kumimoji="1" lang="ko-KR" altLang="en-US" sz="2400">
                <a:latin typeface="+mn-ea"/>
                <a:cs typeface="Nanum Gothic" charset="-127"/>
              </a:rPr>
              <a:t>과 들여쓰기로 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for i in range(10):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print(i)   # 0~9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순회 가능한 객체</a:t>
            </a:r>
            <a:r>
              <a:rPr kumimoji="1" lang="en-US" altLang="ko-KR" sz="2400">
                <a:latin typeface="+mn-ea"/>
                <a:cs typeface="Nanum Gothic" charset="-127"/>
              </a:rPr>
              <a:t>:</a:t>
            </a:r>
            <a:r>
              <a:rPr kumimoji="1" lang="ko-KR" altLang="en-US" sz="2400">
                <a:latin typeface="+mn-ea"/>
                <a:cs typeface="Nanum Gothic" charset="-127"/>
              </a:rPr>
              <a:t> 스트링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리스트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튜플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딕셔너리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셋</a:t>
            </a:r>
            <a:endParaRPr kumimoji="1" lang="en-US" altLang="ko-KR" sz="2400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9204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while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while A : </a:t>
            </a:r>
            <a:r>
              <a:rPr kumimoji="1" lang="ko-KR" altLang="en-US" sz="2400">
                <a:latin typeface="+mn-ea"/>
                <a:cs typeface="Nanum Gothic" charset="-127"/>
              </a:rPr>
              <a:t>구문을 사용하여 반복문을 만듭니다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A </a:t>
            </a:r>
            <a:r>
              <a:rPr kumimoji="1" lang="ko-KR" altLang="en-US" sz="2400">
                <a:latin typeface="+mn-ea"/>
                <a:cs typeface="Nanum Gothic" charset="-127"/>
              </a:rPr>
              <a:t>에는 비교문이 들어가며 참일 경우 계속 반복을 실행합니다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루프안에서 빠져나오려면 </a:t>
            </a:r>
            <a:r>
              <a:rPr kumimoji="1" lang="en-US" altLang="ko-KR" sz="2400">
                <a:latin typeface="+mn-ea"/>
                <a:cs typeface="Nanum Gothic" charset="-127"/>
              </a:rPr>
              <a:t>break </a:t>
            </a:r>
            <a:r>
              <a:rPr kumimoji="1" lang="ko-KR" altLang="en-US" sz="2400">
                <a:latin typeface="+mn-ea"/>
                <a:cs typeface="Nanum Gothic" charset="-127"/>
              </a:rPr>
              <a:t>명령을 쓰고 루프의 처음으로 돌아가려면 </a:t>
            </a:r>
            <a:r>
              <a:rPr kumimoji="1" lang="en-US" altLang="ko-KR" sz="2400">
                <a:latin typeface="+mn-ea"/>
                <a:cs typeface="Nanum Gothic" charset="-127"/>
              </a:rPr>
              <a:t>continue </a:t>
            </a:r>
            <a:r>
              <a:rPr kumimoji="1" lang="ko-KR" altLang="en-US" sz="2400">
                <a:latin typeface="+mn-ea"/>
                <a:cs typeface="Nanum Gothic" charset="-127"/>
              </a:rPr>
              <a:t>명령을 사용합니다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while </a:t>
            </a:r>
            <a:r>
              <a:rPr kumimoji="1" lang="ko-KR" altLang="en-US" sz="2400">
                <a:latin typeface="+mn-ea"/>
                <a:cs typeface="Nanum Gothic" charset="-127"/>
              </a:rPr>
              <a:t>루프의 구분은 </a:t>
            </a:r>
            <a:r>
              <a:rPr kumimoji="1" lang="en-US" altLang="ko-KR" sz="2400">
                <a:latin typeface="+mn-ea"/>
                <a:cs typeface="Nanum Gothic" charset="-127"/>
              </a:rPr>
              <a:t>‘:’ </a:t>
            </a:r>
            <a:r>
              <a:rPr kumimoji="1" lang="ko-KR" altLang="en-US" sz="2400">
                <a:latin typeface="+mn-ea"/>
                <a:cs typeface="Nanum Gothic" charset="-127"/>
              </a:rPr>
              <a:t>과 들여쓰기로 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while True: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if a &gt; 1: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break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elif a &lt; 1: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continue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print(‘ok’)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86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if, for, while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69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list comprehension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리스트 컴프리헨션은 리스트나 딕셔너리 생성할 때 사용할 수 있는 </a:t>
            </a:r>
            <a:r>
              <a:rPr kumimoji="1" lang="en-US" altLang="ko-KR" sz="2400">
                <a:latin typeface="+mn-ea"/>
                <a:cs typeface="Nanum Gothic" charset="-127"/>
              </a:rPr>
              <a:t>for </a:t>
            </a:r>
            <a:r>
              <a:rPr kumimoji="1" lang="ko-KR" altLang="en-US" sz="2400">
                <a:latin typeface="+mn-ea"/>
                <a:cs typeface="Nanum Gothic" charset="-127"/>
              </a:rPr>
              <a:t>반복문을 사용한 간결한 표현식입니다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endParaRPr kumimoji="1" lang="ko-KR" altLang="en-US" sz="2400">
              <a:latin typeface="+mn-ea"/>
              <a:cs typeface="Nanum Gothic" charset="-127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리스트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딕셔너리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셋을 만들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num_list = list(range(10))  # 0~9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num_list = [i </a:t>
            </a:r>
            <a:r>
              <a:rPr kumimoji="1" lang="en-US" altLang="ko-KR" sz="2400" b="1">
                <a:solidFill>
                  <a:schemeClr val="accent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for i in range(10)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]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num_dict = {i: chr(i) </a:t>
            </a:r>
            <a:r>
              <a:rPr kumimoji="1" lang="en-US" altLang="ko-KR" sz="2400" b="1">
                <a:solidFill>
                  <a:schemeClr val="accent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for i in range(65, 68)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       # </a:t>
            </a:r>
            <a:r>
              <a:rPr kumimoji="1" lang="nl-NL" altLang="ko-KR" sz="2400">
                <a:latin typeface="Courier New" charset="0"/>
                <a:ea typeface="Courier New" charset="0"/>
                <a:cs typeface="Courier New" charset="0"/>
              </a:rPr>
              <a:t>{65: 'A', 66: 'B', 67: 'C’}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num_set = {chr(i) </a:t>
            </a:r>
            <a:r>
              <a:rPr kumimoji="1" lang="en-US" altLang="ko-KR" sz="2400" b="1">
                <a:solidFill>
                  <a:schemeClr val="accent1">
                    <a:lumMod val="7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for i in range(65, 68)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       # </a:t>
            </a:r>
            <a:r>
              <a:rPr kumimoji="1" lang="nl-NL" altLang="ko-KR" sz="2400">
                <a:latin typeface="Courier New" charset="0"/>
                <a:ea typeface="Courier New" charset="0"/>
                <a:cs typeface="Courier New" charset="0"/>
              </a:rPr>
              <a:t>{'A', 'B', 'C'}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많은 중첩은 좋지 않습니다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74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list comprehension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17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function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452693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def &lt;func name&gt; (&lt;params&gt;):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+mn-ea"/>
                <a:cs typeface="Nanum Gothic" charset="-127"/>
              </a:rPr>
              <a:t>     &lt;func body&gt;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return </a:t>
            </a:r>
            <a:r>
              <a:rPr kumimoji="1" lang="ko-KR" altLang="en-US" sz="2400">
                <a:latin typeface="+mn-ea"/>
                <a:cs typeface="Nanum Gothic" charset="-127"/>
              </a:rPr>
              <a:t>문으로 결과값을 함수 호출자에게 돌려 줄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def test_func(num):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return num+1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사용하기 전에 먼저 정의되어야 합니다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함수를 호출할 때 파라메타 이름을 사용할 수 있습니다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test_func(10)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11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    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test_func(num=10)  # 11</a:t>
            </a:r>
            <a:endParaRPr kumimoji="1" lang="ko-KR" altLang="en-US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파라메타의 기본 값을 지정할 수 있습니다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def test_func(num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0):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return num+1</a:t>
            </a:r>
          </a:p>
        </p:txBody>
      </p:sp>
    </p:spTree>
    <p:extLst>
      <p:ext uri="{BB962C8B-B14F-4D97-AF65-F5344CB8AC3E}">
        <p14:creationId xmlns:p14="http://schemas.microsoft.com/office/powerpoint/2010/main" val="193741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function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337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class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509100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class &lt;class name&gt; (&lt;parent&gt;):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+mn-ea"/>
                <a:cs typeface="Nanum Gothic" charset="-127"/>
              </a:rPr>
              <a:t>     &lt;class body&gt;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초기화는 </a:t>
            </a:r>
            <a:r>
              <a:rPr kumimoji="1" lang="en-US" altLang="ko-KR" sz="2400" spc="300">
                <a:latin typeface="+mn-ea"/>
                <a:cs typeface="Nanum Gothic" charset="-127"/>
              </a:rPr>
              <a:t>__init__</a:t>
            </a:r>
            <a:r>
              <a:rPr kumimoji="1" lang="en-US" altLang="ko-KR" sz="2400">
                <a:latin typeface="+mn-ea"/>
                <a:cs typeface="Nanum Gothic" charset="-127"/>
              </a:rPr>
              <a:t> </a:t>
            </a:r>
            <a:r>
              <a:rPr kumimoji="1" lang="ko-KR" altLang="en-US" sz="2400">
                <a:latin typeface="+mn-ea"/>
                <a:cs typeface="Nanum Gothic" charset="-127"/>
              </a:rPr>
              <a:t>메소드에서 수행 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class Person(object):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def __init__(self):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   pass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클래스 안에는 여러개의 메소드를 포함할 수 있습니다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self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는 자기 자신을 가리키는 오브젝트입니다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super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는 부모 클래스를 가리키는 오브젝트입니다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파이썬은 다중 상속</a:t>
            </a:r>
            <a:r>
              <a:rPr kumimoji="1" lang="en-US" altLang="ko-KR" sz="2400">
                <a:latin typeface="+mn-ea"/>
                <a:cs typeface="Courier New" charset="0"/>
              </a:rPr>
              <a:t>(multiple inheritance)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을 지원합니다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Courier New" charset="0"/>
              </a:rPr>
              <a:t>Private</a:t>
            </a:r>
            <a:r>
              <a:rPr kumimoji="1" lang="ko-KR" altLang="en-US" sz="2400">
                <a:latin typeface="+mn-ea"/>
                <a:cs typeface="Courier New" charset="0"/>
              </a:rPr>
              <a:t>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함수일 경우 함수 이름을 </a:t>
            </a:r>
            <a:r>
              <a:rPr kumimoji="1" lang="en-US" altLang="ko-KR" sz="2400" spc="300">
                <a:latin typeface="+mn-ea"/>
                <a:cs typeface="Courier New" charset="0"/>
              </a:rPr>
              <a:t>__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로 만들지만 외부에서 접근됩니다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6350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class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931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module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509100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모듈은 파이썬 코드가 있는 파일입니다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import </a:t>
            </a:r>
            <a:r>
              <a:rPr kumimoji="1" lang="ko-KR" altLang="en-US" sz="2400">
                <a:latin typeface="+mn-ea"/>
                <a:cs typeface="Nanum Gothic" charset="-127"/>
              </a:rPr>
              <a:t>명령을 이용해 다른 파일을 포함시킬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import random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random.random()  # </a:t>
            </a: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0.19982493613894659</a:t>
            </a:r>
          </a:p>
          <a:p>
            <a:pPr>
              <a:lnSpc>
                <a:spcPct val="110000"/>
              </a:lnSpc>
            </a:pPr>
            <a:r>
              <a:rPr kumimoji="1" lang="ko-KR" altLang="en-US" sz="2400">
                <a:latin typeface="+mn-ea"/>
                <a:cs typeface="Nanum Gothic" charset="-127"/>
              </a:rPr>
              <a:t>필요한 오브젝트만</a:t>
            </a:r>
            <a:r>
              <a:rPr kumimoji="1" lang="en-US" altLang="ko-KR" sz="2400">
                <a:latin typeface="+mn-ea"/>
                <a:cs typeface="Nanum Gothic" charset="-127"/>
              </a:rPr>
              <a:t>,</a:t>
            </a:r>
            <a:r>
              <a:rPr kumimoji="1" lang="ko-KR" altLang="en-US" sz="2400">
                <a:latin typeface="+mn-ea"/>
                <a:cs typeface="Nanum Gothic" charset="-127"/>
              </a:rPr>
              <a:t> 혹은 전체를  임포트할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from random import random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random()  # </a:t>
            </a: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0.19982493613894659</a:t>
            </a:r>
            <a:b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       from random import *</a:t>
            </a: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as </a:t>
            </a:r>
            <a:r>
              <a:rPr kumimoji="1" lang="ko-KR" altLang="en-US" sz="2400">
                <a:latin typeface="+mn-ea"/>
                <a:cs typeface="Nanum Gothic" charset="-127"/>
              </a:rPr>
              <a:t>를 사용하여 임포트 오브젝트를 리네임할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e.g.   from random import random as rand</a:t>
            </a:r>
            <a:b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       rand()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kumimoji="1" lang="cs-CZ" altLang="ko-KR" sz="2400">
                <a:latin typeface="Courier New" charset="0"/>
                <a:ea typeface="Courier New" charset="0"/>
                <a:cs typeface="Courier New" charset="0"/>
              </a:rPr>
              <a:t>0.19982493613894659</a:t>
            </a:r>
            <a:endParaRPr kumimoji="1" lang="en-US" altLang="ko-KR" sz="24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en-US" altLang="ko-KR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635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Python 2 vs 3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 sz="4400">
                <a:latin typeface="+mn-ea"/>
                <a:cs typeface="Nanum Gothic" charset="-127"/>
              </a:rPr>
              <a:t>어떤 것을 써야할 지 잘 모르겠다면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 sz="4400">
                <a:latin typeface="+mn-ea"/>
                <a:cs typeface="Nanum Gothic" charset="-127"/>
              </a:rPr>
              <a:t>파이썬 </a:t>
            </a:r>
            <a:r>
              <a:rPr kumimoji="1" lang="en-US" altLang="ko-KR" sz="4400">
                <a:latin typeface="+mn-ea"/>
                <a:cs typeface="Nanum Gothic" charset="-127"/>
              </a:rPr>
              <a:t>3</a:t>
            </a:r>
            <a:r>
              <a:rPr kumimoji="1" lang="ko-KR" altLang="en-US" sz="4400">
                <a:latin typeface="+mn-ea"/>
                <a:cs typeface="Nanum Gothic" charset="-127"/>
              </a:rPr>
              <a:t>이 적절합니다</a:t>
            </a:r>
            <a:r>
              <a:rPr kumimoji="1" lang="en-US" altLang="ko-KR" sz="4400">
                <a:latin typeface="+mn-ea"/>
                <a:cs typeface="Nanum Gothic" charset="-127"/>
              </a:rPr>
              <a:t>.</a:t>
            </a:r>
            <a:endParaRPr kumimoji="1" lang="ko-KR" altLang="en-US" sz="4400">
              <a:latin typeface="+mn-ea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latin typeface="+mn-ea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>
                <a:latin typeface="+mn-ea"/>
                <a:cs typeface="Nanum Gothic" charset="-127"/>
              </a:rPr>
              <a:t>이미 파이썬 </a:t>
            </a:r>
            <a:r>
              <a:rPr kumimoji="1" lang="en-US" altLang="ko-KR">
                <a:latin typeface="+mn-ea"/>
                <a:cs typeface="Nanum Gothic" charset="-127"/>
              </a:rPr>
              <a:t>2</a:t>
            </a:r>
            <a:r>
              <a:rPr kumimoji="1" lang="ko-KR" altLang="en-US">
                <a:latin typeface="+mn-ea"/>
                <a:cs typeface="Nanum Gothic" charset="-127"/>
              </a:rPr>
              <a:t>로 작성한 코드가 많이 있거나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>
                <a:latin typeface="+mn-ea"/>
                <a:cs typeface="Nanum Gothic" charset="-127"/>
              </a:rPr>
              <a:t>사용하고 있는 라이브러리가 파이썬 </a:t>
            </a:r>
            <a:r>
              <a:rPr kumimoji="1" lang="en-US" altLang="ko-KR">
                <a:latin typeface="+mn-ea"/>
                <a:cs typeface="Nanum Gothic" charset="-127"/>
              </a:rPr>
              <a:t>2</a:t>
            </a:r>
            <a:r>
              <a:rPr kumimoji="1" lang="ko-KR" altLang="en-US">
                <a:latin typeface="+mn-ea"/>
                <a:cs typeface="Nanum Gothic" charset="-127"/>
              </a:rPr>
              <a:t> 밖에 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>
                <a:latin typeface="+mn-ea"/>
                <a:cs typeface="Nanum Gothic" charset="-127"/>
              </a:rPr>
              <a:t>지원하지 않는 경우에는 파이썬 </a:t>
            </a:r>
            <a:r>
              <a:rPr kumimoji="1" lang="en-US" altLang="ko-KR">
                <a:latin typeface="+mn-ea"/>
                <a:cs typeface="Nanum Gothic" charset="-127"/>
              </a:rPr>
              <a:t>2</a:t>
            </a:r>
            <a:r>
              <a:rPr kumimoji="1" lang="ko-KR" altLang="en-US">
                <a:latin typeface="+mn-ea"/>
                <a:cs typeface="Nanum Gothic" charset="-127"/>
              </a:rPr>
              <a:t>를 사용합니다</a:t>
            </a:r>
            <a:r>
              <a:rPr kumimoji="1" lang="en-US" altLang="ko-KR">
                <a:latin typeface="+mn-ea"/>
                <a:cs typeface="Nanum Gothic" charset="-127"/>
              </a:rPr>
              <a:t>.</a:t>
            </a:r>
            <a:endParaRPr kumimoji="1" lang="ko-KR" altLang="en-US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231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exception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318106"/>
            <a:ext cx="11110245" cy="509100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try: ~ except: ~ else: ~ finally: </a:t>
            </a:r>
            <a:r>
              <a:rPr kumimoji="1" lang="ko-KR" altLang="en-US" sz="2400">
                <a:latin typeface="+mn-ea"/>
                <a:cs typeface="Nanum Gothic" charset="-127"/>
              </a:rPr>
              <a:t>블럭을 사용합니다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br>
              <a:rPr kumimoji="1" lang="en-US" altLang="ko-KR" sz="2400">
                <a:latin typeface="+mn-ea"/>
                <a:cs typeface="Nanum Gothic" charset="-127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  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try: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1/0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except ZeroDivisionError as e: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print(e)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else: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print(‘no error’)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finally:</a:t>
            </a:r>
            <a:b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        print(‘try end’)</a:t>
            </a:r>
            <a:endParaRPr kumimoji="1" lang="cs-CZ" altLang="ko-KR" sz="240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ko-KR" sz="2400">
                <a:latin typeface="+mn-ea"/>
                <a:cs typeface="Nanum Gothic" charset="-127"/>
              </a:rPr>
              <a:t>raise</a:t>
            </a:r>
            <a:r>
              <a:rPr kumimoji="1" lang="ko-KR" altLang="en-US" sz="2400">
                <a:latin typeface="+mn-ea"/>
                <a:cs typeface="Nanum Gothic" charset="-127"/>
              </a:rPr>
              <a:t> 명령을 사용해서 익셉션을 발생시킬 수 있습니다</a:t>
            </a:r>
            <a:r>
              <a:rPr kumimoji="1" lang="en-US" altLang="ko-KR" sz="2400">
                <a:latin typeface="+mn-ea"/>
                <a:cs typeface="Nanum Gothic" charset="-127"/>
              </a:rPr>
              <a:t>.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</a:b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e.g.</a:t>
            </a:r>
            <a:r>
              <a:rPr kumimoji="1" lang="ko-KR" altLang="en-US" sz="240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en-US" altLang="ko-KR" sz="2400">
                <a:latin typeface="Courier New" charset="0"/>
                <a:ea typeface="Courier New" charset="0"/>
                <a:cs typeface="Courier New" charset="0"/>
              </a:rPr>
              <a:t>  raise NameError('Error occured’)</a:t>
            </a:r>
            <a:endParaRPr kumimoji="1" lang="cs-CZ" altLang="ko-KR" sz="240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en-US" altLang="ko-KR" sz="24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8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exception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41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IDE &amp; debug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PyCharm CE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19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misc.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9468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Naming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519949"/>
              </p:ext>
            </p:extLst>
          </p:nvPr>
        </p:nvGraphicFramePr>
        <p:xfrm>
          <a:off x="2012092" y="1768608"/>
          <a:ext cx="8167816" cy="44673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212305"/>
                <a:gridCol w="5955511"/>
              </a:tblGrid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module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all</a:t>
                      </a:r>
                      <a:r>
                        <a:rPr lang="en-US" altLang="ko-KR" sz="2000" b="0" baseline="0">
                          <a:solidFill>
                            <a:sysClr val="windowText" lastClr="00000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_lower_case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+mn-ea"/>
                          <a:ea typeface="+mn-ea"/>
                          <a:cs typeface="Courier New" charset="0"/>
                        </a:rPr>
                        <a:t>function</a:t>
                      </a:r>
                      <a:endParaRPr lang="ko-KR" altLang="en-US" sz="2000">
                        <a:latin typeface="+mn-ea"/>
                        <a:ea typeface="+mn-ea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is-IS" altLang="ko-KR" sz="20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all_lower_case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+mn-ea"/>
                          <a:ea typeface="+mn-ea"/>
                          <a:cs typeface="Courier New" charset="0"/>
                        </a:rPr>
                        <a:t>class</a:t>
                      </a:r>
                      <a:endParaRPr lang="ko-KR" altLang="en-US" sz="2000">
                        <a:latin typeface="+mn-ea"/>
                        <a:ea typeface="+mn-ea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Courier New" charset="0"/>
                          <a:ea typeface="Courier New" charset="0"/>
                          <a:cs typeface="Courier New" charset="0"/>
                        </a:rPr>
                        <a:t>CamelCase</a:t>
                      </a:r>
                      <a:endParaRPr lang="ko-KR" altLang="en-US" sz="20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+mn-ea"/>
                          <a:ea typeface="+mn-ea"/>
                          <a:cs typeface="Courier New" charset="0"/>
                        </a:rPr>
                        <a:t>method</a:t>
                      </a:r>
                      <a:endParaRPr lang="ko-KR" altLang="en-US" sz="2000">
                        <a:latin typeface="+mn-ea"/>
                        <a:ea typeface="+mn-ea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Courier New" charset="0"/>
                          <a:ea typeface="Courier New" charset="0"/>
                          <a:cs typeface="Courier New" charset="0"/>
                        </a:rPr>
                        <a:t>all_lower_case</a:t>
                      </a:r>
                      <a:endParaRPr lang="ko-KR" altLang="en-US" sz="20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+mn-ea"/>
                          <a:ea typeface="+mn-ea"/>
                          <a:cs typeface="Courier New" charset="0"/>
                        </a:rPr>
                        <a:t>variable</a:t>
                      </a:r>
                      <a:endParaRPr lang="ko-KR" altLang="en-US" sz="2000">
                        <a:latin typeface="+mn-ea"/>
                        <a:ea typeface="+mn-ea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Courier New" charset="0"/>
                          <a:ea typeface="Courier New" charset="0"/>
                          <a:cs typeface="Courier New" charset="0"/>
                        </a:rPr>
                        <a:t>all_lower_case</a:t>
                      </a:r>
                      <a:endParaRPr lang="ko-KR" altLang="en-US" sz="20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445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+mn-ea"/>
                          <a:ea typeface="+mn-ea"/>
                          <a:cs typeface="Courier New" charset="0"/>
                        </a:rPr>
                        <a:t>constant</a:t>
                      </a:r>
                      <a:endParaRPr lang="ko-KR" altLang="en-US" sz="2000">
                        <a:latin typeface="+mn-ea"/>
                        <a:ea typeface="+mn-ea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>
                          <a:latin typeface="Courier New" charset="0"/>
                          <a:ea typeface="Courier New" charset="0"/>
                          <a:cs typeface="Courier New" charset="0"/>
                        </a:rPr>
                        <a:t>ALL_UPPER_CASE</a:t>
                      </a:r>
                      <a:endParaRPr lang="ko-KR" altLang="en-US" sz="20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505691" y="1208521"/>
            <a:ext cx="48808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/>
              <a:t>https://www.python.org/dev/peps/pep-0008/</a:t>
            </a:r>
          </a:p>
        </p:txBody>
      </p:sp>
    </p:spTree>
    <p:extLst>
      <p:ext uri="{BB962C8B-B14F-4D97-AF65-F5344CB8AC3E}">
        <p14:creationId xmlns:p14="http://schemas.microsoft.com/office/powerpoint/2010/main" val="177512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Python 2 vs 3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19889"/>
              </p:ext>
            </p:extLst>
          </p:nvPr>
        </p:nvGraphicFramePr>
        <p:xfrm>
          <a:off x="505691" y="1193487"/>
          <a:ext cx="11180618" cy="500718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590309"/>
                <a:gridCol w="5590309"/>
              </a:tblGrid>
              <a:tr h="649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Python</a:t>
                      </a:r>
                      <a:r>
                        <a:rPr lang="ko-KR" altLang="en-US" b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b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Python 3</a:t>
                      </a:r>
                      <a:endParaRPr lang="ko-KR" altLang="en-US" b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1784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print ‘Hello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, World!’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print(‘He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llo, World!</a:t>
                      </a:r>
                      <a:r>
                        <a:rPr lang="uk-UA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) # syntax not func</a:t>
                      </a:r>
                    </a:p>
                    <a:p>
                      <a:pPr latinLnBrk="1"/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print(‘a’, ‘b’)</a:t>
                      </a:r>
                    </a:p>
                    <a:p>
                      <a:pPr latinLnBrk="1"/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(‘a’, ‘b’) 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SyntaxError</a:t>
                      </a:r>
                    </a:p>
                    <a:p>
                      <a:pPr latinLnBrk="1"/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</a:t>
                      </a:r>
                      <a:r>
                        <a:rPr lang="tr-TR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‘Hello, World!</a:t>
                      </a:r>
                      <a:r>
                        <a:rPr lang="uk-UA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r>
                        <a:rPr lang="is-I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)</a:t>
                      </a:r>
                    </a:p>
                    <a:p>
                      <a:pPr latinLnBrk="1"/>
                      <a:r>
                        <a:rPr lang="en-U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</a:t>
                      </a:r>
                      <a:r>
                        <a:rPr lang="tr-TR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‘a’, ‘b</a:t>
                      </a:r>
                      <a:r>
                        <a:rPr lang="uk-UA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r>
                        <a:rPr lang="is-I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)</a:t>
                      </a:r>
                    </a:p>
                    <a:p>
                      <a:pPr latinLnBrk="1"/>
                      <a:r>
                        <a:rPr lang="is-IS" altLang="ko-KR" sz="1600" b="0" i="0" u="none" strike="noStrike" kern="1200" baseline="0" smtClean="0">
                          <a:solidFill>
                            <a:schemeClr val="dk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a b</a:t>
                      </a:r>
                      <a:endParaRPr lang="is-IS" altLang="ko-KR" sz="1600" b="0" i="0" u="none" strike="noStrike" kern="1200" baseline="0" smtClean="0">
                        <a:solidFill>
                          <a:schemeClr val="dk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1784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/ 2 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// 2  1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 2.0  1.5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// 2.0  1.0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/ 2 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1.5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// 2  1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 2.0  1.5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3 // 2.0  1.0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17840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print ‘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한글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SyntaxError</a:t>
                      </a: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 coding:utf-8</a:t>
                      </a: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‘test’  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 str</a:t>
                      </a: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b‘test’ 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str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print(‘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한글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’)</a:t>
                      </a:r>
                    </a:p>
                    <a:p>
                      <a:pPr latinLnBrk="1"/>
                      <a:endParaRPr lang="en-US" altLang="ko-KR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‘test’  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 str</a:t>
                      </a: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b‘test’ </a:t>
                      </a:r>
                      <a:r>
                        <a:rPr lang="ko-KR" altLang="en-US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 bytes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490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range(3)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# [0, 1, 3] 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xrange(3)  # xrange type, sequence generation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range(3)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# similar xrange of python2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58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Python 2 vs 3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986727"/>
              </p:ext>
            </p:extLst>
          </p:nvPr>
        </p:nvGraphicFramePr>
        <p:xfrm>
          <a:off x="505691" y="1193486"/>
          <a:ext cx="11180618" cy="484155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590309"/>
                <a:gridCol w="5590309"/>
              </a:tblGrid>
              <a:tr h="66584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Python</a:t>
                      </a:r>
                      <a:r>
                        <a:rPr lang="ko-KR" altLang="en-US" b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  <a:endParaRPr lang="ko-KR" altLang="en-US" b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>
                          <a:solidFill>
                            <a:sysClr val="windowText" lastClr="000000"/>
                          </a:solidFill>
                        </a:rPr>
                        <a:t>Python 3</a:t>
                      </a:r>
                      <a:endParaRPr lang="ko-KR" altLang="en-US" b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658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raise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IOError ‘file error’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raise IOError(‘file error’)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SyntaxError</a:t>
                      </a: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raise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IOError(‘file error’)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20895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try: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 pass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except NameError, err:  # NameError as err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 pass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try: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 pass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except NameError as err: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 pass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30091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round(2.5)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# 3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round(3.5)   # 4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round(4.5)   # 5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# Round Half up</a:t>
                      </a:r>
                      <a:endParaRPr lang="ko-KR" altLang="en-US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endParaRPr lang="en-US" altLang="ko-KR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endParaRPr lang="en-US" altLang="ko-KR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endParaRPr lang="en-US" altLang="ko-KR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endParaRPr lang="ko-KR" altLang="en-US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round(2.5)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  # 2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round(3.5)   # 4</a:t>
                      </a:r>
                    </a:p>
                    <a:p>
                      <a:pPr latinLnBrk="1"/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round(4.5)   # 4</a:t>
                      </a:r>
                      <a:endParaRPr lang="en-US" altLang="ko-KR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# Round Half to Even, Gaussian rounding</a:t>
                      </a:r>
                      <a:endParaRPr lang="en-US" altLang="ko-KR" sz="1600" baseline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endParaRPr lang="en-US" altLang="ko-KR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from</a:t>
                      </a:r>
                      <a:r>
                        <a:rPr lang="en-US" altLang="ko-KR" sz="16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decimal import *</a:t>
                      </a:r>
                      <a:endParaRPr lang="en-US" altLang="ko-KR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print(Decimal(2.5).quantize(Decimal('1.'), rounding=ROUND_HALF_UP))   # 3</a:t>
                      </a:r>
                      <a:endParaRPr lang="ko-KR" altLang="en-US" sz="16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36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PyCon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3200">
                <a:latin typeface="+mn-ea"/>
                <a:cs typeface="Nanum Gothic" charset="-127"/>
              </a:rPr>
              <a:t>http://pycon.kr/2016apac/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3200">
              <a:latin typeface="+mn-ea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3200">
                <a:latin typeface="+mn-ea"/>
                <a:cs typeface="Nanum Gothic" charset="-127"/>
              </a:rPr>
              <a:t>8</a:t>
            </a:r>
            <a:r>
              <a:rPr kumimoji="1" lang="ko-KR" altLang="en-US" sz="3200">
                <a:latin typeface="+mn-ea"/>
                <a:cs typeface="Nanum Gothic" charset="-127"/>
              </a:rPr>
              <a:t>월 </a:t>
            </a:r>
            <a:r>
              <a:rPr kumimoji="1" lang="en-US" altLang="ko-KR" sz="3200">
                <a:latin typeface="+mn-ea"/>
                <a:cs typeface="Nanum Gothic" charset="-127"/>
              </a:rPr>
              <a:t>13</a:t>
            </a:r>
            <a:r>
              <a:rPr kumimoji="1" lang="ko-KR" altLang="en-US" sz="3200">
                <a:latin typeface="+mn-ea"/>
                <a:cs typeface="Nanum Gothic" charset="-127"/>
              </a:rPr>
              <a:t>일</a:t>
            </a:r>
            <a:r>
              <a:rPr kumimoji="1" lang="en-US" altLang="ko-KR" sz="3200">
                <a:latin typeface="+mn-ea"/>
                <a:cs typeface="Nanum Gothic" charset="-127"/>
              </a:rPr>
              <a:t>(</a:t>
            </a:r>
            <a:r>
              <a:rPr kumimoji="1" lang="ko-KR" altLang="en-US" sz="3200">
                <a:latin typeface="+mn-ea"/>
                <a:cs typeface="Nanum Gothic" charset="-127"/>
              </a:rPr>
              <a:t>토</a:t>
            </a:r>
            <a:r>
              <a:rPr kumimoji="1" lang="en-US" altLang="ko-KR" sz="3200">
                <a:latin typeface="+mn-ea"/>
                <a:cs typeface="Nanum Gothic" charset="-127"/>
              </a:rPr>
              <a:t>)</a:t>
            </a:r>
            <a:r>
              <a:rPr kumimoji="1" lang="ko-KR" altLang="en-US" sz="3200">
                <a:latin typeface="+mn-ea"/>
                <a:cs typeface="Nanum Gothic" charset="-127"/>
              </a:rPr>
              <a:t> </a:t>
            </a:r>
            <a:r>
              <a:rPr kumimoji="1" lang="en-US" altLang="ko-KR" sz="3200">
                <a:latin typeface="+mn-ea"/>
                <a:cs typeface="Nanum Gothic" charset="-127"/>
              </a:rPr>
              <a:t>~</a:t>
            </a:r>
            <a:r>
              <a:rPr kumimoji="1" lang="ko-KR" altLang="en-US" sz="3200">
                <a:latin typeface="+mn-ea"/>
                <a:cs typeface="Nanum Gothic" charset="-127"/>
              </a:rPr>
              <a:t> </a:t>
            </a:r>
            <a:r>
              <a:rPr kumimoji="1" lang="en-US" altLang="ko-KR" sz="3200">
                <a:latin typeface="+mn-ea"/>
                <a:cs typeface="Nanum Gothic" charset="-127"/>
              </a:rPr>
              <a:t>15</a:t>
            </a:r>
            <a:r>
              <a:rPr kumimoji="1" lang="ko-KR" altLang="en-US" sz="3200">
                <a:latin typeface="+mn-ea"/>
                <a:cs typeface="Nanum Gothic" charset="-127"/>
              </a:rPr>
              <a:t>일</a:t>
            </a:r>
            <a:r>
              <a:rPr kumimoji="1" lang="en-US" altLang="ko-KR" sz="3200">
                <a:latin typeface="+mn-ea"/>
                <a:cs typeface="Nanum Gothic" charset="-127"/>
              </a:rPr>
              <a:t>(</a:t>
            </a:r>
            <a:r>
              <a:rPr kumimoji="1" lang="ko-KR" altLang="en-US" sz="3200">
                <a:latin typeface="+mn-ea"/>
                <a:cs typeface="Nanum Gothic" charset="-127"/>
              </a:rPr>
              <a:t>월</a:t>
            </a:r>
            <a:r>
              <a:rPr kumimoji="1" lang="en-US" altLang="ko-KR" sz="3200">
                <a:latin typeface="+mn-ea"/>
                <a:cs typeface="Nanum Gothic" charset="-127"/>
              </a:rPr>
              <a:t>)</a:t>
            </a:r>
            <a:endParaRPr kumimoji="1" lang="ko-KR" altLang="en-US" sz="3200">
              <a:latin typeface="+mn-ea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ko-KR" altLang="en-US" sz="3200">
                <a:latin typeface="+mn-ea"/>
                <a:cs typeface="Nanum Gothic" charset="-127"/>
              </a:rPr>
              <a:t>강남구 코엑스</a:t>
            </a:r>
            <a:endParaRPr kumimoji="1" lang="en-US" altLang="ko-KR" sz="3200">
              <a:latin typeface="+mn-ea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018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https://github.com/rickiepark/python-tutorial</a:t>
            </a: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Trend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8" name="Shape 7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96571" y="1017767"/>
            <a:ext cx="7598859" cy="36381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353" y="4655945"/>
            <a:ext cx="9593294" cy="30423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300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Trend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9" name="Shape 7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0" y="1478270"/>
            <a:ext cx="6561488" cy="4587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5760" y="1881192"/>
            <a:ext cx="5629742" cy="39261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59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Why Python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83" y="1211796"/>
            <a:ext cx="4767207" cy="54114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41302" y="1508360"/>
            <a:ext cx="5351401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000"/>
              <a:t>Good Readability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Whole world community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Everything is included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Used for teaching CS at MIT, UC Berkeley, </a:t>
            </a:r>
            <a:r>
              <a:rPr kumimoji="1" lang="is-IS" altLang="ko-KR" sz="2000"/>
              <a:t>…</a:t>
            </a:r>
          </a:p>
          <a:p>
            <a:pPr>
              <a:lnSpc>
                <a:spcPct val="150000"/>
              </a:lnSpc>
            </a:pPr>
            <a:r>
              <a:rPr kumimoji="1" lang="is-IS" altLang="ko-KR" sz="2000"/>
              <a:t>Django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en-US" altLang="ko-KR" sz="2000"/>
              <a:t>Statistics (scipy, numpy)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Data Analysis (ipython, pandas, matplotlib)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Machine Learning (scikit-learn, nltk)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Deep Learning (Theano, TensorFlow)</a:t>
            </a:r>
          </a:p>
          <a:p>
            <a:pPr>
              <a:lnSpc>
                <a:spcPct val="150000"/>
              </a:lnSpc>
            </a:pPr>
            <a:r>
              <a:rPr kumimoji="1" lang="en-US" altLang="ko-KR" sz="2000"/>
              <a:t>and more </a:t>
            </a:r>
            <a:r>
              <a:rPr kumimoji="1" lang="is-IS" altLang="ko-KR" sz="2000"/>
              <a:t>…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127456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>
                <a:latin typeface="+mn-ea"/>
                <a:ea typeface="+mn-ea"/>
                <a:cs typeface="Nanum Gothic" charset="-127"/>
              </a:rPr>
              <a:t>특징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1832166"/>
              </p:ext>
            </p:extLst>
          </p:nvPr>
        </p:nvGraphicFramePr>
        <p:xfrm>
          <a:off x="714632" y="1426246"/>
          <a:ext cx="10762736" cy="42264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690684"/>
                <a:gridCol w="2690684"/>
                <a:gridCol w="2690684"/>
                <a:gridCol w="2690684"/>
              </a:tblGrid>
              <a:tr h="52830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Python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Java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Perl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>
                          <a:solidFill>
                            <a:sysClr val="windowText" lastClr="000000"/>
                          </a:solidFill>
                          <a:latin typeface="+mn-ea"/>
                          <a:ea typeface="+mn-ea"/>
                        </a:rPr>
                        <a:t>Ruby</a:t>
                      </a:r>
                      <a:endParaRPr lang="ko-KR" altLang="en-US" sz="2000" b="0">
                        <a:solidFill>
                          <a:sysClr val="windowText" lastClr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dynamic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type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static type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dynamic type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dynamic type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interprete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compile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script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interprete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less develop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fast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execute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unreadable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code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less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develop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battery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included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more modules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Flask, Django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Spring, Struts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Rails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strict</a:t>
                      </a:r>
                      <a:r>
                        <a:rPr lang="en-US" altLang="ko-KR" sz="2000" baseline="0">
                          <a:latin typeface="+mn-ea"/>
                          <a:ea typeface="+mn-ea"/>
                        </a:rPr>
                        <a:t> indentation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android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text processing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  <a:tr h="52830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more object-oriented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more object-oriented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less object-oriented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+mn-ea"/>
                          <a:ea typeface="+mn-ea"/>
                        </a:rPr>
                        <a:t>more object-oriented</a:t>
                      </a:r>
                      <a:endParaRPr lang="ko-KR" altLang="en-US" sz="2000"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9244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8101</TotalTime>
  <Words>1484</Words>
  <Application>Microsoft Macintosh PowerPoint</Application>
  <PresentationFormat>와이드스크린</PresentationFormat>
  <Paragraphs>444</Paragraphs>
  <Slides>58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58</vt:i4>
      </vt:variant>
    </vt:vector>
  </HeadingPairs>
  <TitlesOfParts>
    <vt:vector size="64" baseType="lpstr">
      <vt:lpstr>맑은 고딕</vt:lpstr>
      <vt:lpstr>Courier New</vt:lpstr>
      <vt:lpstr>Nanum Gothic</vt:lpstr>
      <vt:lpstr>Wingdings</vt:lpstr>
      <vt:lpstr>Arial</vt:lpstr>
      <vt:lpstr>Office 테마</vt:lpstr>
      <vt:lpstr>Python Tutorial 1 </vt:lpstr>
      <vt:lpstr>Overview </vt:lpstr>
      <vt:lpstr> How</vt:lpstr>
      <vt:lpstr> History</vt:lpstr>
      <vt:lpstr> Python 2 vs 3</vt:lpstr>
      <vt:lpstr> Trend</vt:lpstr>
      <vt:lpstr> Trend</vt:lpstr>
      <vt:lpstr> Why Python</vt:lpstr>
      <vt:lpstr> 특징</vt:lpstr>
      <vt:lpstr>Install </vt:lpstr>
      <vt:lpstr> Imprementation</vt:lpstr>
      <vt:lpstr> Installer</vt:lpstr>
      <vt:lpstr> Installer</vt:lpstr>
      <vt:lpstr> IDE</vt:lpstr>
      <vt:lpstr> Package</vt:lpstr>
      <vt:lpstr> Package</vt:lpstr>
      <vt:lpstr> Hello, World!</vt:lpstr>
      <vt:lpstr>Type </vt:lpstr>
      <vt:lpstr> bool</vt:lpstr>
      <vt:lpstr> number</vt:lpstr>
      <vt:lpstr> number</vt:lpstr>
      <vt:lpstr> number</vt:lpstr>
      <vt:lpstr> string</vt:lpstr>
      <vt:lpstr> string</vt:lpstr>
      <vt:lpstr> string</vt:lpstr>
      <vt:lpstr> string</vt:lpstr>
      <vt:lpstr> list</vt:lpstr>
      <vt:lpstr> list</vt:lpstr>
      <vt:lpstr> Object</vt:lpstr>
      <vt:lpstr> Object</vt:lpstr>
      <vt:lpstr> tuple</vt:lpstr>
      <vt:lpstr> tuple</vt:lpstr>
      <vt:lpstr> dictionary</vt:lpstr>
      <vt:lpstr> dictionary</vt:lpstr>
      <vt:lpstr> set</vt:lpstr>
      <vt:lpstr> set</vt:lpstr>
      <vt:lpstr>Flow </vt:lpstr>
      <vt:lpstr> comment</vt:lpstr>
      <vt:lpstr> if</vt:lpstr>
      <vt:lpstr> for</vt:lpstr>
      <vt:lpstr> while</vt:lpstr>
      <vt:lpstr> if, for, while</vt:lpstr>
      <vt:lpstr> list comprehension</vt:lpstr>
      <vt:lpstr> list comprehension</vt:lpstr>
      <vt:lpstr> function</vt:lpstr>
      <vt:lpstr> function</vt:lpstr>
      <vt:lpstr> class</vt:lpstr>
      <vt:lpstr> class</vt:lpstr>
      <vt:lpstr> module</vt:lpstr>
      <vt:lpstr> exception</vt:lpstr>
      <vt:lpstr> exception</vt:lpstr>
      <vt:lpstr> IDE &amp; debug</vt:lpstr>
      <vt:lpstr>misc. </vt:lpstr>
      <vt:lpstr> Naming</vt:lpstr>
      <vt:lpstr> Python 2 vs 3</vt:lpstr>
      <vt:lpstr> Python 2 vs 3</vt:lpstr>
      <vt:lpstr> PyCon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177</cp:revision>
  <cp:lastPrinted>2016-07-05T12:08:30Z</cp:lastPrinted>
  <dcterms:created xsi:type="dcterms:W3CDTF">2016-06-21T07:55:17Z</dcterms:created>
  <dcterms:modified xsi:type="dcterms:W3CDTF">2016-07-06T01:22:36Z</dcterms:modified>
</cp:coreProperties>
</file>

<file path=docProps/thumbnail.jpeg>
</file>